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sldIdLst>
    <p:sldId id="256" r:id="rId2"/>
    <p:sldId id="257" r:id="rId3"/>
    <p:sldId id="258" r:id="rId4"/>
    <p:sldId id="261" r:id="rId5"/>
    <p:sldId id="262" r:id="rId6"/>
    <p:sldId id="259" r:id="rId7"/>
    <p:sldId id="263" r:id="rId8"/>
    <p:sldId id="260" r:id="rId9"/>
    <p:sldId id="264" r:id="rId10"/>
    <p:sldId id="267" r:id="rId11"/>
    <p:sldId id="265" r:id="rId12"/>
    <p:sldId id="268" r:id="rId13"/>
    <p:sldId id="266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8" r:id="rId22"/>
    <p:sldId id="279" r:id="rId23"/>
    <p:sldId id="277" r:id="rId24"/>
    <p:sldId id="276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3257" autoAdjust="0"/>
  </p:normalViewPr>
  <p:slideViewPr>
    <p:cSldViewPr snapToGrid="0">
      <p:cViewPr varScale="1">
        <p:scale>
          <a:sx n="79" d="100"/>
          <a:sy n="79" d="100"/>
        </p:scale>
        <p:origin x="84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нна Тыртышная" userId="10d17b76a4f2d039" providerId="LiveId" clId="{33312DB3-1489-4EDF-BBF9-0FD4E7D682A9}"/>
    <pc:docChg chg="undo custSel addSld delSld modSld">
      <pc:chgData name="Анна Тыртышная" userId="10d17b76a4f2d039" providerId="LiveId" clId="{33312DB3-1489-4EDF-BBF9-0FD4E7D682A9}" dt="2026-01-23T11:32:32.315" v="2040" actId="20577"/>
      <pc:docMkLst>
        <pc:docMk/>
      </pc:docMkLst>
      <pc:sldChg chg="modSp mod">
        <pc:chgData name="Анна Тыртышная" userId="10d17b76a4f2d039" providerId="LiveId" clId="{33312DB3-1489-4EDF-BBF9-0FD4E7D682A9}" dt="2026-01-23T11:32:32.315" v="2040" actId="20577"/>
        <pc:sldMkLst>
          <pc:docMk/>
          <pc:sldMk cId="1478526528" sldId="257"/>
        </pc:sldMkLst>
        <pc:spChg chg="mod">
          <ac:chgData name="Анна Тыртышная" userId="10d17b76a4f2d039" providerId="LiveId" clId="{33312DB3-1489-4EDF-BBF9-0FD4E7D682A9}" dt="2026-01-23T11:32:32.315" v="2040" actId="20577"/>
          <ac:spMkLst>
            <pc:docMk/>
            <pc:sldMk cId="1478526528" sldId="257"/>
            <ac:spMk id="3" creationId="{079108B7-BBA4-4077-940F-0D9D70C88B8F}"/>
          </ac:spMkLst>
        </pc:spChg>
      </pc:sldChg>
      <pc:sldChg chg="modSp mod">
        <pc:chgData name="Анна Тыртышная" userId="10d17b76a4f2d039" providerId="LiveId" clId="{33312DB3-1489-4EDF-BBF9-0FD4E7D682A9}" dt="2026-01-23T11:15:56.796" v="1203" actId="20577"/>
        <pc:sldMkLst>
          <pc:docMk/>
          <pc:sldMk cId="3760147086" sldId="272"/>
        </pc:sldMkLst>
        <pc:spChg chg="mod">
          <ac:chgData name="Анна Тыртышная" userId="10d17b76a4f2d039" providerId="LiveId" clId="{33312DB3-1489-4EDF-BBF9-0FD4E7D682A9}" dt="2026-01-23T11:15:56.796" v="1203" actId="20577"/>
          <ac:spMkLst>
            <pc:docMk/>
            <pc:sldMk cId="3760147086" sldId="272"/>
            <ac:spMk id="2" creationId="{F1FEF647-3648-4FD0-98B5-6DC3118111D2}"/>
          </ac:spMkLst>
        </pc:spChg>
        <pc:picChg chg="mod">
          <ac:chgData name="Анна Тыртышная" userId="10d17b76a4f2d039" providerId="LiveId" clId="{33312DB3-1489-4EDF-BBF9-0FD4E7D682A9}" dt="2026-01-23T10:47:45.645" v="2" actId="1036"/>
          <ac:picMkLst>
            <pc:docMk/>
            <pc:sldMk cId="3760147086" sldId="272"/>
            <ac:picMk id="2052" creationId="{7EDD101C-0C9A-4121-BA2E-B5756E06F3AF}"/>
          </ac:picMkLst>
        </pc:picChg>
      </pc:sldChg>
      <pc:sldChg chg="modSp mod">
        <pc:chgData name="Анна Тыртышная" userId="10d17b76a4f2d039" providerId="LiveId" clId="{33312DB3-1489-4EDF-BBF9-0FD4E7D682A9}" dt="2026-01-23T11:16:53.211" v="1205" actId="20577"/>
        <pc:sldMkLst>
          <pc:docMk/>
          <pc:sldMk cId="2813367284" sldId="273"/>
        </pc:sldMkLst>
        <pc:spChg chg="mod">
          <ac:chgData name="Анна Тыртышная" userId="10d17b76a4f2d039" providerId="LiveId" clId="{33312DB3-1489-4EDF-BBF9-0FD4E7D682A9}" dt="2026-01-23T11:16:53.211" v="1205" actId="20577"/>
          <ac:spMkLst>
            <pc:docMk/>
            <pc:sldMk cId="2813367284" sldId="273"/>
            <ac:spMk id="2" creationId="{C7387CFD-90BD-4BCB-AFE6-14B9CF6CDA52}"/>
          </ac:spMkLst>
        </pc:spChg>
        <pc:spChg chg="mod">
          <ac:chgData name="Анна Тыртышная" userId="10d17b76a4f2d039" providerId="LiveId" clId="{33312DB3-1489-4EDF-BBF9-0FD4E7D682A9}" dt="2026-01-23T10:48:10.215" v="3" actId="14100"/>
          <ac:spMkLst>
            <pc:docMk/>
            <pc:sldMk cId="2813367284" sldId="273"/>
            <ac:spMk id="4" creationId="{BCE6188B-C48F-4170-9E25-375A65D77791}"/>
          </ac:spMkLst>
        </pc:spChg>
      </pc:sldChg>
      <pc:sldChg chg="modSp mod">
        <pc:chgData name="Анна Тыртышная" userId="10d17b76a4f2d039" providerId="LiveId" clId="{33312DB3-1489-4EDF-BBF9-0FD4E7D682A9}" dt="2026-01-23T11:17:56.012" v="1207" actId="20577"/>
        <pc:sldMkLst>
          <pc:docMk/>
          <pc:sldMk cId="2777729053" sldId="274"/>
        </pc:sldMkLst>
        <pc:spChg chg="mod">
          <ac:chgData name="Анна Тыртышная" userId="10d17b76a4f2d039" providerId="LiveId" clId="{33312DB3-1489-4EDF-BBF9-0FD4E7D682A9}" dt="2026-01-23T11:17:56.012" v="1207" actId="20577"/>
          <ac:spMkLst>
            <pc:docMk/>
            <pc:sldMk cId="2777729053" sldId="274"/>
            <ac:spMk id="2" creationId="{F7491A65-FBF5-4672-A50B-A17FA2A9C957}"/>
          </ac:spMkLst>
        </pc:spChg>
      </pc:sldChg>
      <pc:sldChg chg="addSp modSp mod">
        <pc:chgData name="Анна Тыртышная" userId="10d17b76a4f2d039" providerId="LiveId" clId="{33312DB3-1489-4EDF-BBF9-0FD4E7D682A9}" dt="2026-01-23T11:21:49.603" v="1217" actId="1076"/>
        <pc:sldMkLst>
          <pc:docMk/>
          <pc:sldMk cId="902472663" sldId="275"/>
        </pc:sldMkLst>
        <pc:spChg chg="mod">
          <ac:chgData name="Анна Тыртышная" userId="10d17b76a4f2d039" providerId="LiveId" clId="{33312DB3-1489-4EDF-BBF9-0FD4E7D682A9}" dt="2026-01-23T11:18:41.531" v="1209" actId="20577"/>
          <ac:spMkLst>
            <pc:docMk/>
            <pc:sldMk cId="902472663" sldId="275"/>
            <ac:spMk id="2" creationId="{AD7ED5CB-5E66-4A51-9FDD-A849C5B7B722}"/>
          </ac:spMkLst>
        </pc:spChg>
        <pc:spChg chg="mod">
          <ac:chgData name="Анна Тыртышная" userId="10d17b76a4f2d039" providerId="LiveId" clId="{33312DB3-1489-4EDF-BBF9-0FD4E7D682A9}" dt="2026-01-23T10:52:43.192" v="30" actId="1076"/>
          <ac:spMkLst>
            <pc:docMk/>
            <pc:sldMk cId="902472663" sldId="275"/>
            <ac:spMk id="7" creationId="{B64B684E-8EAF-4C54-B14C-C24C06A38DD4}"/>
          </ac:spMkLst>
        </pc:spChg>
        <pc:spChg chg="mod">
          <ac:chgData name="Анна Тыртышная" userId="10d17b76a4f2d039" providerId="LiveId" clId="{33312DB3-1489-4EDF-BBF9-0FD4E7D682A9}" dt="2026-01-23T10:52:16.705" v="26" actId="20577"/>
          <ac:spMkLst>
            <pc:docMk/>
            <pc:sldMk cId="902472663" sldId="275"/>
            <ac:spMk id="8" creationId="{0693B7F6-ABC1-4BD6-9E31-1E1542B0F0E2}"/>
          </ac:spMkLst>
        </pc:spChg>
        <pc:spChg chg="mod">
          <ac:chgData name="Анна Тыртышная" userId="10d17b76a4f2d039" providerId="LiveId" clId="{33312DB3-1489-4EDF-BBF9-0FD4E7D682A9}" dt="2026-01-23T10:49:40.648" v="4" actId="20577"/>
          <ac:spMkLst>
            <pc:docMk/>
            <pc:sldMk cId="902472663" sldId="275"/>
            <ac:spMk id="10" creationId="{60563169-972E-49C3-90DD-5F4F08053A9F}"/>
          </ac:spMkLst>
        </pc:spChg>
        <pc:spChg chg="add mod">
          <ac:chgData name="Анна Тыртышная" userId="10d17b76a4f2d039" providerId="LiveId" clId="{33312DB3-1489-4EDF-BBF9-0FD4E7D682A9}" dt="2026-01-23T10:54:23.562" v="87" actId="14100"/>
          <ac:spMkLst>
            <pc:docMk/>
            <pc:sldMk cId="902472663" sldId="275"/>
            <ac:spMk id="11" creationId="{91C2BD89-A68D-4445-A82D-B52C26C110C6}"/>
          </ac:spMkLst>
        </pc:spChg>
        <pc:picChg chg="add mod">
          <ac:chgData name="Анна Тыртышная" userId="10d17b76a4f2d039" providerId="LiveId" clId="{33312DB3-1489-4EDF-BBF9-0FD4E7D682A9}" dt="2026-01-23T11:21:07.431" v="1215" actId="1076"/>
          <ac:picMkLst>
            <pc:docMk/>
            <pc:sldMk cId="902472663" sldId="275"/>
            <ac:picMk id="2050" creationId="{DA2BEC95-865A-4B50-910E-06B1352F9F92}"/>
          </ac:picMkLst>
        </pc:picChg>
        <pc:picChg chg="mod">
          <ac:chgData name="Анна Тыртышная" userId="10d17b76a4f2d039" providerId="LiveId" clId="{33312DB3-1489-4EDF-BBF9-0FD4E7D682A9}" dt="2026-01-23T11:21:49.603" v="1217" actId="1076"/>
          <ac:picMkLst>
            <pc:docMk/>
            <pc:sldMk cId="902472663" sldId="275"/>
            <ac:picMk id="6150" creationId="{82B67C47-05EE-491B-8CDE-85A211989C03}"/>
          </ac:picMkLst>
        </pc:picChg>
      </pc:sldChg>
      <pc:sldChg chg="addSp delSp modSp mod">
        <pc:chgData name="Анна Тыртышная" userId="10d17b76a4f2d039" providerId="LiveId" clId="{33312DB3-1489-4EDF-BBF9-0FD4E7D682A9}" dt="2026-01-23T11:26:49.541" v="1234" actId="14100"/>
        <pc:sldMkLst>
          <pc:docMk/>
          <pc:sldMk cId="3069206520" sldId="276"/>
        </pc:sldMkLst>
        <pc:spChg chg="mod">
          <ac:chgData name="Анна Тыртышная" userId="10d17b76a4f2d039" providerId="LiveId" clId="{33312DB3-1489-4EDF-BBF9-0FD4E7D682A9}" dt="2026-01-23T11:22:07.080" v="1219" actId="20577"/>
          <ac:spMkLst>
            <pc:docMk/>
            <pc:sldMk cId="3069206520" sldId="276"/>
            <ac:spMk id="2" creationId="{AD7ED5CB-5E66-4A51-9FDD-A849C5B7B722}"/>
          </ac:spMkLst>
        </pc:spChg>
        <pc:spChg chg="add mod">
          <ac:chgData name="Анна Тыртышная" userId="10d17b76a4f2d039" providerId="LiveId" clId="{33312DB3-1489-4EDF-BBF9-0FD4E7D682A9}" dt="2026-01-23T11:19:29.569" v="1211" actId="6549"/>
          <ac:spMkLst>
            <pc:docMk/>
            <pc:sldMk cId="3069206520" sldId="276"/>
            <ac:spMk id="3" creationId="{9EAF52A7-96BD-4D0E-946E-785088B52F40}"/>
          </ac:spMkLst>
        </pc:spChg>
        <pc:spChg chg="add mod">
          <ac:chgData name="Анна Тыртышная" userId="10d17b76a4f2d039" providerId="LiveId" clId="{33312DB3-1489-4EDF-BBF9-0FD4E7D682A9}" dt="2026-01-23T11:00:21.631" v="385" actId="20577"/>
          <ac:spMkLst>
            <pc:docMk/>
            <pc:sldMk cId="3069206520" sldId="276"/>
            <ac:spMk id="4" creationId="{7C6BB5CC-3B70-414C-8885-44B3124847BD}"/>
          </ac:spMkLst>
        </pc:spChg>
        <pc:spChg chg="add mod">
          <ac:chgData name="Анна Тыртышная" userId="10d17b76a4f2d039" providerId="LiveId" clId="{33312DB3-1489-4EDF-BBF9-0FD4E7D682A9}" dt="2026-01-23T11:23:36.003" v="1225" actId="1076"/>
          <ac:spMkLst>
            <pc:docMk/>
            <pc:sldMk cId="3069206520" sldId="276"/>
            <ac:spMk id="5" creationId="{0F44C0A6-03CA-44DB-8DB2-CB780DAA3909}"/>
          </ac:spMkLst>
        </pc:spChg>
        <pc:spChg chg="add mod">
          <ac:chgData name="Анна Тыртышная" userId="10d17b76a4f2d039" providerId="LiveId" clId="{33312DB3-1489-4EDF-BBF9-0FD4E7D682A9}" dt="2026-01-23T11:23:36.003" v="1225" actId="1076"/>
          <ac:spMkLst>
            <pc:docMk/>
            <pc:sldMk cId="3069206520" sldId="276"/>
            <ac:spMk id="6" creationId="{8DA0BFE2-3DB6-4348-A7D4-943134A9D7BA}"/>
          </ac:spMkLst>
        </pc:spChg>
        <pc:spChg chg="add mod">
          <ac:chgData name="Анна Тыртышная" userId="10d17b76a4f2d039" providerId="LiveId" clId="{33312DB3-1489-4EDF-BBF9-0FD4E7D682A9}" dt="2026-01-23T11:23:36.003" v="1225" actId="1076"/>
          <ac:spMkLst>
            <pc:docMk/>
            <pc:sldMk cId="3069206520" sldId="276"/>
            <ac:spMk id="7" creationId="{F84FDD71-E0D0-4CA5-9F43-6EB924F61EF6}"/>
          </ac:spMkLst>
        </pc:spChg>
        <pc:spChg chg="add del mod">
          <ac:chgData name="Анна Тыртышная" userId="10d17b76a4f2d039" providerId="LiveId" clId="{33312DB3-1489-4EDF-BBF9-0FD4E7D682A9}" dt="2026-01-23T11:10:56.644" v="1093" actId="478"/>
          <ac:spMkLst>
            <pc:docMk/>
            <pc:sldMk cId="3069206520" sldId="276"/>
            <ac:spMk id="10" creationId="{ABB29368-7899-40C2-98CB-A9CF58FB573C}"/>
          </ac:spMkLst>
        </pc:spChg>
        <pc:spChg chg="add mod">
          <ac:chgData name="Анна Тыртышная" userId="10d17b76a4f2d039" providerId="LiveId" clId="{33312DB3-1489-4EDF-BBF9-0FD4E7D682A9}" dt="2026-01-23T11:14:30.416" v="1201" actId="12788"/>
          <ac:spMkLst>
            <pc:docMk/>
            <pc:sldMk cId="3069206520" sldId="276"/>
            <ac:spMk id="11" creationId="{5C15872B-30B1-4569-8D7C-26B8C6B433FD}"/>
          </ac:spMkLst>
        </pc:spChg>
        <pc:spChg chg="add mod">
          <ac:chgData name="Анна Тыртышная" userId="10d17b76a4f2d039" providerId="LiveId" clId="{33312DB3-1489-4EDF-BBF9-0FD4E7D682A9}" dt="2026-01-23T11:14:14.372" v="1198" actId="571"/>
          <ac:spMkLst>
            <pc:docMk/>
            <pc:sldMk cId="3069206520" sldId="276"/>
            <ac:spMk id="12" creationId="{E032DBA6-4C5F-4F73-B1D4-B36FE160F050}"/>
          </ac:spMkLst>
        </pc:spChg>
        <pc:spChg chg="add mod">
          <ac:chgData name="Анна Тыртышная" userId="10d17b76a4f2d039" providerId="LiveId" clId="{33312DB3-1489-4EDF-BBF9-0FD4E7D682A9}" dt="2026-01-23T11:14:14.372" v="1198" actId="571"/>
          <ac:spMkLst>
            <pc:docMk/>
            <pc:sldMk cId="3069206520" sldId="276"/>
            <ac:spMk id="13" creationId="{9D2D65BF-25E8-4E4A-8270-A5DC533CBA1B}"/>
          </ac:spMkLst>
        </pc:spChg>
        <pc:picChg chg="add mod">
          <ac:chgData name="Анна Тыртышная" userId="10d17b76a4f2d039" providerId="LiveId" clId="{33312DB3-1489-4EDF-BBF9-0FD4E7D682A9}" dt="2026-01-23T11:25:22.276" v="1230" actId="1076"/>
          <ac:picMkLst>
            <pc:docMk/>
            <pc:sldMk cId="3069206520" sldId="276"/>
            <ac:picMk id="1026" creationId="{F6252ADF-3212-4215-AB26-56025CAFCA21}"/>
          </ac:picMkLst>
        </pc:picChg>
        <pc:picChg chg="add mod">
          <ac:chgData name="Анна Тыртышная" userId="10d17b76a4f2d039" providerId="LiveId" clId="{33312DB3-1489-4EDF-BBF9-0FD4E7D682A9}" dt="2026-01-23T11:09:31.033" v="1021" actId="1076"/>
          <ac:picMkLst>
            <pc:docMk/>
            <pc:sldMk cId="3069206520" sldId="276"/>
            <ac:picMk id="1028" creationId="{CD11FAA9-FBC1-444A-BAE0-BD92670E7837}"/>
          </ac:picMkLst>
        </pc:picChg>
        <pc:picChg chg="add mod">
          <ac:chgData name="Анна Тыртышная" userId="10d17b76a4f2d039" providerId="LiveId" clId="{33312DB3-1489-4EDF-BBF9-0FD4E7D682A9}" dt="2026-01-23T11:25:17.327" v="1228" actId="1076"/>
          <ac:picMkLst>
            <pc:docMk/>
            <pc:sldMk cId="3069206520" sldId="276"/>
            <ac:picMk id="1030" creationId="{9339C386-F6F6-452D-B331-6FF593523D7E}"/>
          </ac:picMkLst>
        </pc:picChg>
        <pc:picChg chg="add mod">
          <ac:chgData name="Анна Тыртышная" userId="10d17b76a4f2d039" providerId="LiveId" clId="{33312DB3-1489-4EDF-BBF9-0FD4E7D682A9}" dt="2026-01-23T11:26:49.541" v="1234" actId="14100"/>
          <ac:picMkLst>
            <pc:docMk/>
            <pc:sldMk cId="3069206520" sldId="276"/>
            <ac:picMk id="1032" creationId="{17FD039E-FC10-4DCE-8FBC-E2DFD46E941F}"/>
          </ac:picMkLst>
        </pc:picChg>
      </pc:sldChg>
      <pc:sldChg chg="new del">
        <pc:chgData name="Анна Тыртышная" userId="10d17b76a4f2d039" providerId="LiveId" clId="{33312DB3-1489-4EDF-BBF9-0FD4E7D682A9}" dt="2026-01-23T10:52:35.533" v="28" actId="2696"/>
        <pc:sldMkLst>
          <pc:docMk/>
          <pc:sldMk cId="3121748535" sldId="27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5FC16F-0FB4-458E-853B-2312EBDCC4C4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C64353-C22B-49DC-AD62-4F1EAF4C1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856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F8D4-4610-4BB3-8894-D30389130454}" type="datetime1">
              <a:rPr lang="ru-RU" smtClean="0"/>
              <a:t>30.01.2026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046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8AC57-7DA8-4B47-A503-9C3A3C37C12D}" type="datetime1">
              <a:rPr lang="ru-RU" smtClean="0"/>
              <a:t>30.01.2026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750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925CE-DD03-411A-8BDE-142D77E64AC4}" type="datetime1">
              <a:rPr lang="ru-RU" smtClean="0"/>
              <a:t>30.01.2026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974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D1E6-18B4-4A24-8A92-3CF6B3664B88}" type="datetime1">
              <a:rPr lang="ru-RU" smtClean="0"/>
              <a:t>30.01.2026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286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A78F6-EA39-4F71-BEF9-B0914B9E7530}" type="datetime1">
              <a:rPr lang="ru-RU" smtClean="0"/>
              <a:t>30.01.2026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963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0BC22-E61D-4750-AEBF-FCC5726C8E0A}" type="datetime1">
              <a:rPr lang="ru-RU" smtClean="0"/>
              <a:t>30.01.2026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284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67998-BD5D-449C-AC73-8BB9EFED5CB0}" type="datetime1">
              <a:rPr lang="ru-RU" smtClean="0"/>
              <a:t>30.01.2026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51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A305A-F2FC-4E26-AB0A-0E5D16E95DD3}" type="datetime1">
              <a:rPr lang="ru-RU" smtClean="0"/>
              <a:t>30.01.2026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638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80385-FE47-4F56-A2B7-1E3162BB4719}" type="datetime1">
              <a:rPr lang="ru-RU" smtClean="0"/>
              <a:t>30.01.2026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0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6221-D454-4E28-9763-3B41D4ACEC9E}" type="datetime1">
              <a:rPr lang="ru-RU" smtClean="0"/>
              <a:t>30.01.2026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7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6DB2-3D25-47A1-8F71-B8569227D19D}" type="datetime1">
              <a:rPr lang="ru-RU" smtClean="0"/>
              <a:t>30.01.2026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088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FB60A-BFBB-453B-9668-B22BDE7981F5}" type="datetime1">
              <a:rPr lang="ru-RU" smtClean="0"/>
              <a:t>30.01.2026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CA954-1226-4910-9B53-34E8E75F02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397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s://yastreb-tm.ru/blog?id=22394" TargetMode="External"/><Relationship Id="rId7" Type="http://schemas.openxmlformats.org/officeDocument/2006/relationships/hyperlink" Target="https://yastreb-tm.ru/blog?id=19035" TargetMode="External"/><Relationship Id="rId2" Type="http://schemas.openxmlformats.org/officeDocument/2006/relationships/hyperlink" Target="https://yastreb-tm.ru/blog?id=16581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JPG"/><Relationship Id="rId7" Type="http://schemas.openxmlformats.org/officeDocument/2006/relationships/image" Target="../media/image51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hyperlink" Target="https://yastreb-tm.ru/blog?id=22679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5.jpeg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D10713-D0B7-4796-8363-E2C1608BC5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5521" y="3016624"/>
            <a:ext cx="9480959" cy="2129117"/>
          </a:xfrm>
        </p:spPr>
        <p:txBody>
          <a:bodyPr>
            <a:noAutofit/>
          </a:bodyPr>
          <a:lstStyle/>
          <a:p>
            <a:r>
              <a:rPr lang="ru-RU" sz="5400" b="1" dirty="0">
                <a:solidFill>
                  <a:srgbClr val="CC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Как защитить свой дом и бизнес от крыс и мышей.</a:t>
            </a:r>
            <a:br>
              <a:rPr lang="ru-RU" sz="5400" b="1" dirty="0">
                <a:solidFill>
                  <a:srgbClr val="CC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ru-RU" sz="5400" b="1" dirty="0">
                <a:solidFill>
                  <a:srgbClr val="00206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Комплексный подход к дератизации</a:t>
            </a:r>
          </a:p>
        </p:txBody>
      </p:sp>
      <p:pic>
        <p:nvPicPr>
          <p:cNvPr id="1026" name="Рисунок 8">
            <a:extLst>
              <a:ext uri="{FF2B5EF4-FFF2-40B4-BE49-F238E27FC236}">
                <a16:creationId xmlns:a16="http://schemas.microsoft.com/office/drawing/2014/main" id="{3DFA3684-A92D-415D-9752-299ADA402F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5694" y="237939"/>
            <a:ext cx="2014631" cy="1429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C57E0BD-33B8-4192-9B5E-9F45368DE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1</a:t>
            </a:fld>
            <a:endParaRPr lang="ru-RU"/>
          </a:p>
        </p:txBody>
      </p:sp>
      <p:sp>
        <p:nvSpPr>
          <p:cNvPr id="7" name="Google Shape;70;p9">
            <a:extLst>
              <a:ext uri="{FF2B5EF4-FFF2-40B4-BE49-F238E27FC236}">
                <a16:creationId xmlns:a16="http://schemas.microsoft.com/office/drawing/2014/main" id="{C9A159E9-F377-4BB6-B185-61087BA00432}"/>
              </a:ext>
            </a:extLst>
          </p:cNvPr>
          <p:cNvSpPr/>
          <p:nvPr/>
        </p:nvSpPr>
        <p:spPr>
          <a:xfrm>
            <a:off x="758614" y="403412"/>
            <a:ext cx="1823221" cy="126400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70;p9">
            <a:extLst>
              <a:ext uri="{FF2B5EF4-FFF2-40B4-BE49-F238E27FC236}">
                <a16:creationId xmlns:a16="http://schemas.microsoft.com/office/drawing/2014/main" id="{9FEDED50-9215-4A5D-B688-AC9DED63972D}"/>
              </a:ext>
            </a:extLst>
          </p:cNvPr>
          <p:cNvSpPr/>
          <p:nvPr/>
        </p:nvSpPr>
        <p:spPr>
          <a:xfrm>
            <a:off x="701675" y="403412"/>
            <a:ext cx="1823221" cy="126400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5971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2F7071-5C7B-4561-93DB-A5CFEADE3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3078"/>
            <a:ext cx="10515600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CC0000"/>
                </a:solidFill>
              </a:rPr>
              <a:t>Оглавление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9108B7-BBA4-4077-940F-0D9D70C88B8F}"/>
              </a:ext>
            </a:extLst>
          </p:cNvPr>
          <p:cNvSpPr txBox="1"/>
          <p:nvPr/>
        </p:nvSpPr>
        <p:spPr>
          <a:xfrm>
            <a:off x="838200" y="1757081"/>
            <a:ext cx="1096415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1.1 Постановка проблемы. Почему сложно .…………………………………………………..……………………………..…….          сл.3-4</a:t>
            </a:r>
          </a:p>
          <a:p>
            <a:r>
              <a:rPr lang="ru-RU" dirty="0">
                <a:solidFill>
                  <a:srgbClr val="002060"/>
                </a:solidFill>
              </a:rPr>
              <a:t>1.2 Постановка проблемы. Почему важно………………….………………………………………………………………………..          сл.5-7</a:t>
            </a:r>
          </a:p>
          <a:p>
            <a:r>
              <a:rPr lang="ru-RU" dirty="0">
                <a:solidFill>
                  <a:srgbClr val="002060"/>
                </a:solidFill>
              </a:rPr>
              <a:t>2. Комплексный подход к дератизации. Современный курс лечения…………………………………………………..           сл.8</a:t>
            </a:r>
          </a:p>
          <a:p>
            <a:r>
              <a:rPr lang="ru-RU" dirty="0">
                <a:solidFill>
                  <a:srgbClr val="002060"/>
                </a:solidFill>
              </a:rPr>
              <a:t>3. Сравнительный и критический разбор основных средств и препаратов, </a:t>
            </a:r>
          </a:p>
          <a:p>
            <a:r>
              <a:rPr lang="ru-RU" dirty="0">
                <a:solidFill>
                  <a:srgbClr val="002060"/>
                </a:solidFill>
              </a:rPr>
              <a:t>     и их роли в комплексном подходе ..…………………………………………………………………………………………………….          сл.9</a:t>
            </a:r>
          </a:p>
          <a:p>
            <a:r>
              <a:rPr lang="ru-RU" dirty="0">
                <a:solidFill>
                  <a:srgbClr val="002060"/>
                </a:solidFill>
              </a:rPr>
              <a:t>3.1 Можно/нужно. Мышеловки, </a:t>
            </a:r>
            <a:r>
              <a:rPr lang="ru-RU" dirty="0" err="1">
                <a:solidFill>
                  <a:srgbClr val="002060"/>
                </a:solidFill>
              </a:rPr>
              <a:t>живоловки</a:t>
            </a:r>
            <a:r>
              <a:rPr lang="ru-RU" dirty="0">
                <a:solidFill>
                  <a:srgbClr val="002060"/>
                </a:solidFill>
              </a:rPr>
              <a:t>, контейнера……………………………………………………………………            сл.10</a:t>
            </a:r>
          </a:p>
          <a:p>
            <a:r>
              <a:rPr lang="ru-RU" dirty="0">
                <a:solidFill>
                  <a:srgbClr val="002060"/>
                </a:solidFill>
              </a:rPr>
              <a:t>3.2. Можно</a:t>
            </a:r>
            <a:r>
              <a:rPr lang="en-US" dirty="0">
                <a:solidFill>
                  <a:srgbClr val="002060"/>
                </a:solidFill>
              </a:rPr>
              <a:t>/</a:t>
            </a:r>
            <a:r>
              <a:rPr lang="ru-RU" dirty="0">
                <a:solidFill>
                  <a:srgbClr val="002060"/>
                </a:solidFill>
              </a:rPr>
              <a:t>нужно. Химическая дератизация (фумигация)………………………………………………………………….      </a:t>
            </a:r>
            <a:r>
              <a:rPr lang="ru-RU" dirty="0" err="1">
                <a:solidFill>
                  <a:srgbClr val="002060"/>
                </a:solidFill>
              </a:rPr>
              <a:t>сл</a:t>
            </a:r>
            <a:r>
              <a:rPr lang="ru-RU" dirty="0">
                <a:solidFill>
                  <a:srgbClr val="002060"/>
                </a:solidFill>
              </a:rPr>
              <a:t> 11-12 </a:t>
            </a:r>
          </a:p>
          <a:p>
            <a:r>
              <a:rPr lang="ru-RU" dirty="0">
                <a:solidFill>
                  <a:srgbClr val="002060"/>
                </a:solidFill>
              </a:rPr>
              <a:t>3.3. Можно</a:t>
            </a:r>
            <a:r>
              <a:rPr lang="en-US" dirty="0">
                <a:solidFill>
                  <a:srgbClr val="002060"/>
                </a:solidFill>
              </a:rPr>
              <a:t>/</a:t>
            </a:r>
            <a:r>
              <a:rPr lang="ru-RU" dirty="0">
                <a:solidFill>
                  <a:srgbClr val="002060"/>
                </a:solidFill>
              </a:rPr>
              <a:t>нужно. Качественные российские ультразвуковые </a:t>
            </a:r>
            <a:r>
              <a:rPr lang="ru-RU" dirty="0" err="1">
                <a:solidFill>
                  <a:srgbClr val="002060"/>
                </a:solidFill>
              </a:rPr>
              <a:t>отпугиватели</a:t>
            </a:r>
            <a:r>
              <a:rPr lang="ru-RU" dirty="0">
                <a:solidFill>
                  <a:srgbClr val="002060"/>
                </a:solidFill>
              </a:rPr>
              <a:t> грызунов…………………..       </a:t>
            </a:r>
            <a:r>
              <a:rPr lang="ru-RU" dirty="0" err="1">
                <a:solidFill>
                  <a:srgbClr val="002060"/>
                </a:solidFill>
              </a:rPr>
              <a:t>сл</a:t>
            </a:r>
            <a:r>
              <a:rPr lang="ru-RU" dirty="0">
                <a:solidFill>
                  <a:srgbClr val="002060"/>
                </a:solidFill>
              </a:rPr>
              <a:t> 13-16</a:t>
            </a:r>
          </a:p>
          <a:p>
            <a:r>
              <a:rPr lang="ru-RU" dirty="0">
                <a:solidFill>
                  <a:srgbClr val="002060"/>
                </a:solidFill>
              </a:rPr>
              <a:t>3.4 Дорого, но придется, если надо ……………………………………………………………………………………………………………..    сл.17</a:t>
            </a:r>
          </a:p>
          <a:p>
            <a:r>
              <a:rPr lang="ru-RU" dirty="0">
                <a:solidFill>
                  <a:srgbClr val="002060"/>
                </a:solidFill>
              </a:rPr>
              <a:t>3.5 Неэффективно/плацебо………………………………………………………………………………………………………………………..  сл.18-20</a:t>
            </a:r>
          </a:p>
          <a:p>
            <a:r>
              <a:rPr lang="ru-RU" dirty="0">
                <a:solidFill>
                  <a:srgbClr val="002060"/>
                </a:solidFill>
              </a:rPr>
              <a:t>4. Гигиена и нормы </a:t>
            </a:r>
            <a:r>
              <a:rPr lang="en-US" dirty="0">
                <a:solidFill>
                  <a:srgbClr val="002060"/>
                </a:solidFill>
              </a:rPr>
              <a:t>HACCP……………………………………………………………………………………………………………………………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сл</a:t>
            </a:r>
            <a:r>
              <a:rPr lang="ru-RU" dirty="0">
                <a:solidFill>
                  <a:srgbClr val="002060"/>
                </a:solidFill>
              </a:rPr>
              <a:t>   21 </a:t>
            </a:r>
          </a:p>
          <a:p>
            <a:r>
              <a:rPr lang="ru-RU" dirty="0">
                <a:solidFill>
                  <a:srgbClr val="002060"/>
                </a:solidFill>
              </a:rPr>
              <a:t>5. Иммунитет и </a:t>
            </a:r>
            <a:r>
              <a:rPr lang="en-US" dirty="0">
                <a:solidFill>
                  <a:srgbClr val="002060"/>
                </a:solidFill>
              </a:rPr>
              <a:t>must have</a:t>
            </a:r>
            <a:r>
              <a:rPr lang="ru-RU" dirty="0">
                <a:solidFill>
                  <a:srgbClr val="002060"/>
                </a:solidFill>
              </a:rPr>
              <a:t>…………………………………………………………………………………………………………………………….   </a:t>
            </a:r>
            <a:r>
              <a:rPr lang="ru-RU" dirty="0" err="1">
                <a:solidFill>
                  <a:srgbClr val="002060"/>
                </a:solidFill>
              </a:rPr>
              <a:t>сл</a:t>
            </a:r>
            <a:r>
              <a:rPr lang="ru-RU" dirty="0">
                <a:solidFill>
                  <a:srgbClr val="002060"/>
                </a:solidFill>
              </a:rPr>
              <a:t>  22 </a:t>
            </a:r>
          </a:p>
          <a:p>
            <a:r>
              <a:rPr lang="ru-RU" dirty="0">
                <a:solidFill>
                  <a:srgbClr val="002060"/>
                </a:solidFill>
              </a:rPr>
              <a:t>6. Заключение………………………………………………………………………………………………………………………………………….    </a:t>
            </a:r>
            <a:r>
              <a:rPr lang="ru-RU" dirty="0" err="1">
                <a:solidFill>
                  <a:srgbClr val="002060"/>
                </a:solidFill>
              </a:rPr>
              <a:t>сл</a:t>
            </a:r>
            <a:r>
              <a:rPr lang="ru-RU" dirty="0">
                <a:solidFill>
                  <a:srgbClr val="002060"/>
                </a:solidFill>
              </a:rPr>
              <a:t> 23-24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D6C2E1E-4648-4025-9F1D-D47CDA478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526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FF51E3-EFA1-49B6-A35B-83EEC70BE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305" y="56846"/>
            <a:ext cx="9045388" cy="555251"/>
          </a:xfrm>
        </p:spPr>
        <p:txBody>
          <a:bodyPr>
            <a:noAutofit/>
          </a:bodyPr>
          <a:lstStyle/>
          <a:p>
            <a:pPr marL="342900" indent="-342900"/>
            <a:r>
              <a:rPr lang="ru-RU" sz="2800" b="1" dirty="0">
                <a:solidFill>
                  <a:srgbClr val="002060"/>
                </a:solidFill>
              </a:rPr>
              <a:t>1. Постановка проблемы. Почему </a:t>
            </a:r>
            <a:r>
              <a:rPr lang="ru-RU" sz="3600" b="1" i="1" dirty="0">
                <a:solidFill>
                  <a:srgbClr val="C00000"/>
                </a:solidFill>
              </a:rPr>
              <a:t>сложно</a:t>
            </a:r>
            <a:r>
              <a:rPr lang="ru-RU" sz="2800" b="1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18B213-A92B-4BA4-96A2-BB829057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470" y="843707"/>
            <a:ext cx="11923059" cy="225704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dirty="0">
                <a:solidFill>
                  <a:schemeClr val="tx1"/>
                </a:solidFill>
              </a:rPr>
              <a:t>То, что мыши и крысы – это серьезная проблема, которую надо решать, вряд ли стоит рассказывать долго. Особенно предпринимателям, фермерам, дачникам, владельцам кафе, магазинов, складов, частных домов</a:t>
            </a:r>
            <a:endParaRPr lang="ru-RU" sz="2000" b="1" dirty="0">
              <a:solidFill>
                <a:srgbClr val="CC000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dirty="0">
                <a:solidFill>
                  <a:srgbClr val="CC0000"/>
                </a:solidFill>
              </a:rPr>
              <a:t>Суть в другом 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dirty="0">
                <a:solidFill>
                  <a:srgbClr val="CC0000"/>
                </a:solidFill>
              </a:rPr>
              <a:t>Это очень сложно решаемая проблема!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FA52F5D-7B7E-41C3-8317-E66B0EF563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4266948"/>
            <a:ext cx="3823447" cy="25128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2285957-BAE5-4E50-AEDD-4A905C760A19}"/>
              </a:ext>
            </a:extLst>
          </p:cNvPr>
          <p:cNvSpPr txBox="1"/>
          <p:nvPr/>
        </p:nvSpPr>
        <p:spPr>
          <a:xfrm>
            <a:off x="134470" y="2741589"/>
            <a:ext cx="119230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Мыши и крысы мигрируют с высокой скоростью   ( на расстояния до 50 км за день) целыми организованными сообществами. То, что вы только что «уничтожили» всех мышей вовсе не значит, что к вам не придут завтра новые.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AFF64B-7247-4747-984F-DDA14F3552C2}"/>
              </a:ext>
            </a:extLst>
          </p:cNvPr>
          <p:cNvSpPr txBox="1"/>
          <p:nvPr/>
        </p:nvSpPr>
        <p:spPr>
          <a:xfrm>
            <a:off x="134470" y="3855538"/>
            <a:ext cx="113403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Они  обладают довольно высоким уровнем интеллекта и развитым языком общения внутри своего сообщества.</a:t>
            </a:r>
          </a:p>
          <a:p>
            <a:r>
              <a:rPr lang="ru-RU" sz="2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85F1A24-6461-4DE4-9238-93311F413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217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9F90CE-BE28-4D89-94C2-BF21383597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381" y="641488"/>
            <a:ext cx="4148518" cy="20005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9BA7C4-F9B3-4C39-83AE-02B22424FFFF}"/>
              </a:ext>
            </a:extLst>
          </p:cNvPr>
          <p:cNvSpPr txBox="1"/>
          <p:nvPr/>
        </p:nvSpPr>
        <p:spPr>
          <a:xfrm>
            <a:off x="134470" y="685721"/>
            <a:ext cx="672781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Соответственно, прекрасно умеют приспосабливаться, самоорганизовываться, находить и использовать укрытия.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     Обнаружить эти укрытия, и достать грызунов оттуда – из разряда</a:t>
            </a:r>
          </a:p>
          <a:p>
            <a:r>
              <a:rPr lang="ru-RU" sz="2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90220589-3C82-4C1C-9300-A87FC257B9AB}"/>
              </a:ext>
            </a:extLst>
          </p:cNvPr>
          <p:cNvSpPr txBox="1">
            <a:spLocks/>
          </p:cNvSpPr>
          <p:nvPr/>
        </p:nvSpPr>
        <p:spPr>
          <a:xfrm>
            <a:off x="1573305" y="56846"/>
            <a:ext cx="9045388" cy="55525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/>
            <a:r>
              <a:rPr lang="ru-RU" sz="2800" b="1" dirty="0">
                <a:solidFill>
                  <a:srgbClr val="002060"/>
                </a:solidFill>
              </a:rPr>
              <a:t>Постановка проблемы. Почему </a:t>
            </a:r>
            <a:r>
              <a:rPr lang="ru-RU" sz="3600" b="1" i="1" dirty="0">
                <a:solidFill>
                  <a:srgbClr val="C00000"/>
                </a:solidFill>
              </a:rPr>
              <a:t>сложно</a:t>
            </a:r>
            <a:r>
              <a:rPr lang="ru-RU" sz="2800" b="1" i="1" dirty="0">
                <a:solidFill>
                  <a:srgbClr val="C00000"/>
                </a:solidFill>
              </a:rPr>
              <a:t>.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A074A91A-56FB-4201-A7D5-979CDF9696E2}"/>
              </a:ext>
            </a:extLst>
          </p:cNvPr>
          <p:cNvSpPr/>
          <p:nvPr/>
        </p:nvSpPr>
        <p:spPr>
          <a:xfrm>
            <a:off x="3827456" y="2157407"/>
            <a:ext cx="2459791" cy="48463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E0CB95-2682-4B61-9C30-E344B5C21A75}"/>
              </a:ext>
            </a:extLst>
          </p:cNvPr>
          <p:cNvSpPr txBox="1"/>
          <p:nvPr/>
        </p:nvSpPr>
        <p:spPr>
          <a:xfrm>
            <a:off x="360714" y="2715663"/>
            <a:ext cx="120575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</a:rPr>
              <a:t>Грызуны размножаются с огромной скоростью!</a:t>
            </a:r>
          </a:p>
          <a:p>
            <a:r>
              <a:rPr lang="ru-RU" sz="2000" dirty="0"/>
              <a:t>Одна семейная пара мышей может произвести на свет за год! 6 поколений, до 12 детенышей в каждом! Счет идет на сотни «бойцов» за год.</a:t>
            </a:r>
          </a:p>
        </p:txBody>
      </p:sp>
      <p:graphicFrame>
        <p:nvGraphicFramePr>
          <p:cNvPr id="12" name="Таблица 6">
            <a:extLst>
              <a:ext uri="{FF2B5EF4-FFF2-40B4-BE49-F238E27FC236}">
                <a16:creationId xmlns:a16="http://schemas.microsoft.com/office/drawing/2014/main" id="{4B9EB11A-2E55-4993-A417-640A51AFE1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7640301"/>
              </p:ext>
            </p:extLst>
          </p:nvPr>
        </p:nvGraphicFramePr>
        <p:xfrm>
          <a:off x="360714" y="3902062"/>
          <a:ext cx="8128000" cy="14833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tableStyleId>{2D5ABB26-0587-4C30-8999-92F81FD0307C}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13235980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314110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CC0000"/>
                          </a:solidFill>
                        </a:rPr>
                        <a:t>1-й месяц</a:t>
                      </a:r>
                    </a:p>
                  </a:txBody>
                  <a:tcPr>
                    <a:lnR w="381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CC0000"/>
                          </a:solidFill>
                        </a:rPr>
                        <a:t>2 мыши</a:t>
                      </a:r>
                    </a:p>
                  </a:txBody>
                  <a:tcPr>
                    <a:lnL w="381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0349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CC0000"/>
                          </a:solidFill>
                        </a:rPr>
                        <a:t>2-й месяц</a:t>
                      </a:r>
                    </a:p>
                  </a:txBody>
                  <a:tcPr>
                    <a:lnR w="381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CC0000"/>
                          </a:solidFill>
                        </a:rPr>
                        <a:t>12 мышей</a:t>
                      </a:r>
                    </a:p>
                  </a:txBody>
                  <a:tcPr>
                    <a:lnL w="381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4249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CC0000"/>
                          </a:solidFill>
                        </a:rPr>
                        <a:t>3-й месяц</a:t>
                      </a:r>
                    </a:p>
                  </a:txBody>
                  <a:tcPr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CC0000"/>
                          </a:solidFill>
                        </a:rPr>
                        <a:t>72 мыши</a:t>
                      </a:r>
                    </a:p>
                  </a:txBody>
                  <a:tcPr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210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CC0000"/>
                          </a:solidFill>
                        </a:rPr>
                        <a:t>4-й месяц</a:t>
                      </a:r>
                    </a:p>
                  </a:txBody>
                  <a:tcPr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CC0000"/>
                          </a:solidFill>
                        </a:rPr>
                        <a:t>432 мыши</a:t>
                      </a:r>
                    </a:p>
                  </a:txBody>
                  <a:tcPr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863170589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9128B36F-DC59-4C1D-96D8-44BAEF0A52A3}"/>
              </a:ext>
            </a:extLst>
          </p:cNvPr>
          <p:cNvSpPr txBox="1"/>
          <p:nvPr/>
        </p:nvSpPr>
        <p:spPr>
          <a:xfrm>
            <a:off x="134470" y="5288340"/>
            <a:ext cx="118603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При таком пополнении «точечный отстрел» злыми мышеловками и голодными кошками просто малоэффективен.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Разлагающийся труп грызуна в малодоступном месте принесет еще больше проблем и неприятностей, чем живая особь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1119AC8-35F8-44BE-B533-EF5E1E155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306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6E8555-BA49-4CCE-A0ED-21023A456F99}"/>
              </a:ext>
            </a:extLst>
          </p:cNvPr>
          <p:cNvSpPr txBox="1"/>
          <p:nvPr/>
        </p:nvSpPr>
        <p:spPr>
          <a:xfrm>
            <a:off x="312170" y="2981168"/>
            <a:ext cx="8525436" cy="3049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/>
              <a:t>2)</a:t>
            </a:r>
            <a:r>
              <a:rPr lang="ru-RU" sz="2000" dirty="0"/>
              <a:t>мыши являются переносчиками таких инфекций, как  псевдотуберкулёз, везикулярный риккетсиоз, лептоспироз, </a:t>
            </a:r>
            <a:r>
              <a:rPr lang="ru-RU" sz="2000" dirty="0" err="1"/>
              <a:t>эризипелоид</a:t>
            </a:r>
            <a:r>
              <a:rPr lang="ru-RU" sz="2000" dirty="0"/>
              <a:t>, туляремия, чума, брюшной тиф и целого ряда других.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0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/>
              <a:t>3)</a:t>
            </a:r>
            <a:r>
              <a:rPr lang="ru-RU" sz="2000" dirty="0"/>
              <a:t>и «на десерт» - неистребимый запах, который не проветривается – сравнить можно с запахом мочи и пота, но на самом деле – это запах потовых желез, расположенных на лапках мышей. Они так «метят» свою территорию.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0931807-361A-40E3-9734-6ED7F02A51D4}"/>
              </a:ext>
            </a:extLst>
          </p:cNvPr>
          <p:cNvSpPr txBox="1">
            <a:spLocks/>
          </p:cNvSpPr>
          <p:nvPr/>
        </p:nvSpPr>
        <p:spPr>
          <a:xfrm>
            <a:off x="1573305" y="56846"/>
            <a:ext cx="9045388" cy="55525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/>
            <a:r>
              <a:rPr lang="ru-RU" sz="2800" b="1" dirty="0">
                <a:solidFill>
                  <a:srgbClr val="002060"/>
                </a:solidFill>
              </a:rPr>
              <a:t>Постановка проблемы. Почему </a:t>
            </a:r>
            <a:r>
              <a:rPr lang="ru-RU" sz="3600" b="1" i="1" dirty="0">
                <a:solidFill>
                  <a:srgbClr val="C00000"/>
                </a:solidFill>
              </a:rPr>
              <a:t>важно</a:t>
            </a:r>
            <a:r>
              <a:rPr lang="ru-RU" sz="2800" b="1" i="1" dirty="0">
                <a:solidFill>
                  <a:srgbClr val="002060"/>
                </a:solidFill>
              </a:rPr>
              <a:t>.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7F0CBB-B5AE-49E9-8E40-859A8B87D784}"/>
              </a:ext>
            </a:extLst>
          </p:cNvPr>
          <p:cNvSpPr txBox="1"/>
          <p:nvPr/>
        </p:nvSpPr>
        <p:spPr>
          <a:xfrm>
            <a:off x="227329" y="719414"/>
            <a:ext cx="11355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Но! не все отдают себе отчет в срочности и важности решения этой задачи! </a:t>
            </a:r>
          </a:p>
          <a:p>
            <a:r>
              <a:rPr lang="ru-RU" sz="20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Поэтому напоминаем!: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C38EE0-527E-4661-86C0-56D470C41F5F}"/>
              </a:ext>
            </a:extLst>
          </p:cNvPr>
          <p:cNvSpPr txBox="1"/>
          <p:nvPr/>
        </p:nvSpPr>
        <p:spPr>
          <a:xfrm>
            <a:off x="312170" y="1534618"/>
            <a:ext cx="1164194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1)</a:t>
            </a:r>
            <a:r>
              <a:rPr lang="ru-RU" sz="2000" dirty="0"/>
              <a:t>зубы мышей растут постоянно в течение всей жизни. Их надо стачивать – поэтому мыши грызут все: дерево, электропроводку, пластик, даже бетон… На 1 грамм съеденной мышью пищи приходятся килограммы испорченных ими продуктов и множество предметов быта и обихода</a:t>
            </a:r>
          </a:p>
          <a:p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09D9D6-2FFE-4753-B9F2-5D83BB65F9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2335" y="3193366"/>
            <a:ext cx="3141170" cy="3162984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56ECD25-5B3C-424E-8D9D-3D42CEBE5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285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E0AB12A-62FD-4053-9FFB-E178AFD7C11D}"/>
              </a:ext>
            </a:extLst>
          </p:cNvPr>
          <p:cNvSpPr txBox="1">
            <a:spLocks/>
          </p:cNvSpPr>
          <p:nvPr/>
        </p:nvSpPr>
        <p:spPr>
          <a:xfrm>
            <a:off x="1573305" y="56846"/>
            <a:ext cx="9045388" cy="55525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/>
            <a:r>
              <a:rPr lang="ru-RU" sz="2800" b="1" dirty="0">
                <a:solidFill>
                  <a:srgbClr val="002060"/>
                </a:solidFill>
              </a:rPr>
              <a:t>Постановка проблемы. Почему </a:t>
            </a:r>
            <a:r>
              <a:rPr lang="ru-RU" sz="3600" b="1" i="1" dirty="0">
                <a:solidFill>
                  <a:srgbClr val="C00000"/>
                </a:solidFill>
              </a:rPr>
              <a:t>важно.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AAA2C5-B5D7-48F7-B262-E30E7BE41E5E}"/>
              </a:ext>
            </a:extLst>
          </p:cNvPr>
          <p:cNvSpPr txBox="1"/>
          <p:nvPr/>
        </p:nvSpPr>
        <p:spPr>
          <a:xfrm>
            <a:off x="227329" y="624036"/>
            <a:ext cx="2264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Они уничтожа</a:t>
            </a:r>
            <a:r>
              <a:rPr lang="ru-RU" sz="20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ют:</a:t>
            </a:r>
            <a:endParaRPr lang="ru-RU" sz="2000" dirty="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F7A124-9CA4-42E8-A269-A5613056116B}"/>
              </a:ext>
            </a:extLst>
          </p:cNvPr>
          <p:cNvSpPr txBox="1"/>
          <p:nvPr/>
        </p:nvSpPr>
        <p:spPr>
          <a:xfrm>
            <a:off x="227329" y="1264616"/>
            <a:ext cx="83429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Складские запасы. Съело оно всего ничего, но утилизировать надо все. Мускусный запах их лапок на упаковке и продуктах – не уничтожим и весьма заметен. И является сигналом ряда массы опаснейших инфекций, вплоть до бубонной чумы. Выкидывать все, от греха подальше. Чтобы COVID-19 не оказался «детским насморком».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A0C088-E0C4-4ED0-87C6-82712DEA047D}"/>
              </a:ext>
            </a:extLst>
          </p:cNvPr>
          <p:cNvSpPr txBox="1"/>
          <p:nvPr/>
        </p:nvSpPr>
        <p:spPr>
          <a:xfrm>
            <a:off x="174813" y="3254283"/>
            <a:ext cx="86105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Технику и производственное оборудование, прежде всего их изоляцию и электропроводку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2E8309-5DCA-4703-AAA4-A88D54C5F9C2}"/>
              </a:ext>
            </a:extLst>
          </p:cNvPr>
          <p:cNvSpPr txBox="1"/>
          <p:nvPr/>
        </p:nvSpPr>
        <p:spPr>
          <a:xfrm>
            <a:off x="281117" y="4380359"/>
            <a:ext cx="84774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Репутацию. Репутационные потери зачастую становятся наиболее серьезной проблемой предприятий общественного питания и сферы торговли.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5EB38D8-3101-4CC1-AC28-CFECED4C77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609" y="1232617"/>
            <a:ext cx="2517092" cy="2501458"/>
          </a:xfrm>
          <a:prstGeom prst="rect">
            <a:avLst/>
          </a:prstGeom>
        </p:spPr>
      </p:pic>
      <p:pic>
        <p:nvPicPr>
          <p:cNvPr id="1028" name="Picture 4" descr="Как вывести мышей? Какие способы действительно работают?">
            <a:extLst>
              <a:ext uri="{FF2B5EF4-FFF2-40B4-BE49-F238E27FC236}">
                <a16:creationId xmlns:a16="http://schemas.microsoft.com/office/drawing/2014/main" id="{05DBA742-646C-4842-BB7C-5ACDFAF7E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4016" y="4488104"/>
            <a:ext cx="3410610" cy="2125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8289B39-518C-43FD-AF3F-F397B1738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937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1AD7B14-9015-429F-BC99-BDC3EDB00F7A}"/>
              </a:ext>
            </a:extLst>
          </p:cNvPr>
          <p:cNvSpPr txBox="1"/>
          <p:nvPr/>
        </p:nvSpPr>
        <p:spPr>
          <a:xfrm>
            <a:off x="186891" y="888904"/>
            <a:ext cx="11401423" cy="5650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1500"/>
              </a:spcAft>
            </a:pPr>
            <a:r>
              <a:rPr lang="ru-RU" sz="2000" dirty="0"/>
              <a:t>В июле 2021 года были утверждены </a:t>
            </a:r>
          </a:p>
          <a:p>
            <a:pPr fontAlgn="base">
              <a:lnSpc>
                <a:spcPct val="107000"/>
              </a:lnSpc>
              <a:spcAft>
                <a:spcPts val="1500"/>
              </a:spcAft>
            </a:pPr>
            <a:r>
              <a:rPr lang="ru-RU" sz="2000" dirty="0">
                <a:solidFill>
                  <a:srgbClr val="C00000"/>
                </a:solidFill>
              </a:rPr>
              <a:t>новые</a:t>
            </a:r>
            <a:r>
              <a:rPr lang="ru-RU" sz="2000" dirty="0"/>
              <a:t> санитарно-эпидемиологические правила  и нормы РФ :</a:t>
            </a:r>
          </a:p>
          <a:p>
            <a:pPr marL="342900" indent="-342900" fontAlgn="base">
              <a:lnSpc>
                <a:spcPct val="107000"/>
              </a:lnSpc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Эффективность дератизационных средств. Главный показатель – полное освобождение территории предприятия от грызунов. Эффективные дератизационные мероприятия должны обеспечить полное  отсутствие мышей и крыс в течение трех месяцев минимум</a:t>
            </a:r>
          </a:p>
          <a:p>
            <a:pPr marL="342900" indent="-342900" fontAlgn="base">
              <a:lnSpc>
                <a:spcPct val="107000"/>
              </a:lnSpc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Этапы проведения процедуры дератизации.</a:t>
            </a:r>
          </a:p>
          <a:p>
            <a:pPr marL="342900" lvl="0" indent="-342900">
              <a:lnSpc>
                <a:spcPct val="107000"/>
              </a:lnSpc>
              <a:spcAft>
                <a:spcPts val="4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/>
              <a:t>Периодичность проведения проверок. Предприятия, которые имеют особое эпидемиологическое значение, должны ежемесячно проверяться на наличие грызунов и прочих вредителей.</a:t>
            </a:r>
          </a:p>
          <a:p>
            <a:pPr marL="342900" lvl="0" indent="-342900">
              <a:lnSpc>
                <a:spcPct val="107000"/>
              </a:lnSpc>
              <a:spcAft>
                <a:spcPts val="4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/>
              <a:t>Меры обработки. Необходимо определение локализации и численности грызунов. Считается, что объект заселен мышами и крысами, при обнаружении даже одной особи или следов ее пребывания.</a:t>
            </a:r>
          </a:p>
          <a:p>
            <a:pPr marL="342900" lvl="0" indent="-342900">
              <a:lnSpc>
                <a:spcPct val="107000"/>
              </a:lnSpc>
              <a:spcAft>
                <a:spcPts val="4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/>
              <a:t>Качество дератизации. Необходимо постоянно проводить мониторинг численности.</a:t>
            </a:r>
          </a:p>
          <a:p>
            <a:pPr marL="342900" lvl="0" indent="-342900">
              <a:lnSpc>
                <a:spcPct val="107000"/>
              </a:lnSpc>
              <a:spcAft>
                <a:spcPts val="4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/>
              <a:t>На предприятиях пищевой промышленности, складского хозяйства, общественного питания и объектах реализации продуктов не допускается наличие грызунов.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A6514D9-9ACB-4515-B4F2-13FE9F81FFF7}"/>
              </a:ext>
            </a:extLst>
          </p:cNvPr>
          <p:cNvSpPr txBox="1">
            <a:spLocks/>
          </p:cNvSpPr>
          <p:nvPr/>
        </p:nvSpPr>
        <p:spPr>
          <a:xfrm>
            <a:off x="1573305" y="56846"/>
            <a:ext cx="9045388" cy="55525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/>
            <a:r>
              <a:rPr lang="ru-RU" sz="2800" b="1" dirty="0">
                <a:solidFill>
                  <a:srgbClr val="002060"/>
                </a:solidFill>
              </a:rPr>
              <a:t>Постановка проблемы. Почему </a:t>
            </a:r>
            <a:r>
              <a:rPr lang="ru-RU" sz="3600" b="1" i="1" dirty="0">
                <a:solidFill>
                  <a:srgbClr val="C00000"/>
                </a:solidFill>
              </a:rPr>
              <a:t>важно</a:t>
            </a:r>
            <a:r>
              <a:rPr lang="ru-RU" sz="2800" b="1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2054" name="Picture 6" descr="Sanpin: смотрите и скачивайте изображения — Яндекс Картинки">
            <a:extLst>
              <a:ext uri="{FF2B5EF4-FFF2-40B4-BE49-F238E27FC236}">
                <a16:creationId xmlns:a16="http://schemas.microsoft.com/office/drawing/2014/main" id="{070F2A1B-F2B3-4D07-87C2-BD6162F50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2366" y="253257"/>
            <a:ext cx="2308126" cy="1564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C2B7DA6-4EF6-4023-ACDC-0C103FF10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84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FF51E3-EFA1-49B6-A35B-83EEC70BE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344" y="123958"/>
            <a:ext cx="10383370" cy="905435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2. Комплексный подход к дератизации. Современный курс лечения</a:t>
            </a:r>
            <a:endParaRPr lang="ru-RU" sz="9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18B213-A92B-4BA4-96A2-BB829057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8941" y="982022"/>
            <a:ext cx="11923059" cy="78871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000" dirty="0">
                <a:solidFill>
                  <a:schemeClr val="tx1"/>
                </a:solidFill>
              </a:rPr>
              <a:t>Нет ни одного отдельно взятого решения проблемы грызунов, которое</a:t>
            </a:r>
          </a:p>
          <a:p>
            <a:r>
              <a:rPr lang="ru-RU" sz="2000" dirty="0">
                <a:solidFill>
                  <a:schemeClr val="tx1"/>
                </a:solidFill>
              </a:rPr>
              <a:t> сможет обеспечить Вам 100% долгосрочную гарантию 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8C6DF460-6E73-4378-909D-C7E68A7274E7}"/>
              </a:ext>
            </a:extLst>
          </p:cNvPr>
          <p:cNvSpPr txBox="1">
            <a:spLocks/>
          </p:cNvSpPr>
          <p:nvPr/>
        </p:nvSpPr>
        <p:spPr>
          <a:xfrm>
            <a:off x="188537" y="2592799"/>
            <a:ext cx="11734522" cy="16849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>
                <a:solidFill>
                  <a:schemeClr val="tx1"/>
                </a:solidFill>
              </a:rPr>
              <a:t>Чтобы совсем было понятно, сравним проблему грызунов с вирусным заболеванием, только не человека, а помещения: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Приходит пациент в больницу с диагнозом, и что ему выпишет современный врач? Антибиотики? Банки, грелки? Пробиотики? Иммуномодулирующие препараты?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</a:rPr>
              <a:t>НЕТ!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76" name="Picture 4" descr="Усмехаясь доктор при рука держа указательный палец вверх Иллюстрация  вектора - иллюстрации насчитывающей врач, характер: 110817398">
            <a:extLst>
              <a:ext uri="{FF2B5EF4-FFF2-40B4-BE49-F238E27FC236}">
                <a16:creationId xmlns:a16="http://schemas.microsoft.com/office/drawing/2014/main" id="{D154AE19-5F35-40F2-834D-D45DE0B26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4588" y="1036805"/>
            <a:ext cx="1286210" cy="1543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Страница 5 | Векторы на тему «Рецепт врача» — скачивайте бесплатные векторы  высокого качества на Freepik | Freepik">
            <a:extLst>
              <a:ext uri="{FF2B5EF4-FFF2-40B4-BE49-F238E27FC236}">
                <a16:creationId xmlns:a16="http://schemas.microsoft.com/office/drawing/2014/main" id="{232C2186-8FDE-4C12-92F3-C6B3F9E78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5207" y="4202734"/>
            <a:ext cx="2583895" cy="181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F1FDFAB-9C70-4F53-8848-D040F68F2DC4}"/>
              </a:ext>
            </a:extLst>
          </p:cNvPr>
          <p:cNvSpPr txBox="1"/>
          <p:nvPr/>
        </p:nvSpPr>
        <p:spPr>
          <a:xfrm>
            <a:off x="296220" y="4277744"/>
            <a:ext cx="89101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Пациенту будет расписан комплексный курс лечения, как правило включающий все вышеперечисленное, да еще и режим, то есть определенное изменение правил эксплуатации организма.</a:t>
            </a:r>
          </a:p>
        </p:txBody>
      </p:sp>
      <p:sp>
        <p:nvSpPr>
          <p:cNvPr id="11" name="Текст 2">
            <a:extLst>
              <a:ext uri="{FF2B5EF4-FFF2-40B4-BE49-F238E27FC236}">
                <a16:creationId xmlns:a16="http://schemas.microsoft.com/office/drawing/2014/main" id="{D1E945DA-6EC0-47D6-ABFB-55A249FC66C6}"/>
              </a:ext>
            </a:extLst>
          </p:cNvPr>
          <p:cNvSpPr txBox="1">
            <a:spLocks/>
          </p:cNvSpPr>
          <p:nvPr/>
        </p:nvSpPr>
        <p:spPr>
          <a:xfrm>
            <a:off x="223437" y="5291316"/>
            <a:ext cx="9233648" cy="78871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/>
              <a:t>Так почему, если дом болен «вирусом мышей», Вы должны поступать с ним по-другому? Именно это мы, как профессионалы, обозначаем профессиональным термином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F33043EC-E0FD-4193-BD13-27B6406C2880}"/>
              </a:ext>
            </a:extLst>
          </p:cNvPr>
          <p:cNvSpPr txBox="1">
            <a:spLocks/>
          </p:cNvSpPr>
          <p:nvPr/>
        </p:nvSpPr>
        <p:spPr>
          <a:xfrm>
            <a:off x="268941" y="1838538"/>
            <a:ext cx="11923059" cy="7887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ru-RU" dirty="0">
                <a:solidFill>
                  <a:srgbClr val="C00000"/>
                </a:solidFill>
              </a:rPr>
              <a:t>Но это еще не значит, что проблема нерешаема. Важен грамотный </a:t>
            </a:r>
          </a:p>
          <a:p>
            <a:pPr>
              <a:lnSpc>
                <a:spcPts val="2000"/>
              </a:lnSpc>
            </a:pPr>
            <a:r>
              <a:rPr lang="ru-RU" dirty="0">
                <a:solidFill>
                  <a:srgbClr val="C00000"/>
                </a:solidFill>
              </a:rPr>
              <a:t>комплексный подход!</a:t>
            </a:r>
          </a:p>
          <a:p>
            <a:pPr>
              <a:lnSpc>
                <a:spcPts val="2000"/>
              </a:lnSpc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CB2E2B99-9A2C-4BAC-B966-190EE099BFC8}"/>
              </a:ext>
            </a:extLst>
          </p:cNvPr>
          <p:cNvSpPr txBox="1">
            <a:spLocks/>
          </p:cNvSpPr>
          <p:nvPr/>
        </p:nvSpPr>
        <p:spPr>
          <a:xfrm>
            <a:off x="2508094" y="5928236"/>
            <a:ext cx="6065870" cy="78871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i="1" dirty="0">
                <a:solidFill>
                  <a:srgbClr val="C00000"/>
                </a:solidFill>
              </a:rPr>
              <a:t>Комплексный подход к дератизации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AB5CCCF-40F6-4259-BEA3-F93DEF416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203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блачко с текстом: овальное 15">
            <a:extLst>
              <a:ext uri="{FF2B5EF4-FFF2-40B4-BE49-F238E27FC236}">
                <a16:creationId xmlns:a16="http://schemas.microsoft.com/office/drawing/2014/main" id="{BF551DAD-F165-47D0-AA04-7FDA5E4BF4BF}"/>
              </a:ext>
            </a:extLst>
          </p:cNvPr>
          <p:cNvSpPr/>
          <p:nvPr/>
        </p:nvSpPr>
        <p:spPr>
          <a:xfrm>
            <a:off x="5470112" y="3429000"/>
            <a:ext cx="2097372" cy="1374214"/>
          </a:xfrm>
          <a:prstGeom prst="wedgeEllipseCallout">
            <a:avLst>
              <a:gd name="adj1" fmla="val 8232"/>
              <a:gd name="adj2" fmla="val 5776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блачко с текстом: овальное 11">
            <a:extLst>
              <a:ext uri="{FF2B5EF4-FFF2-40B4-BE49-F238E27FC236}">
                <a16:creationId xmlns:a16="http://schemas.microsoft.com/office/drawing/2014/main" id="{0BD9A2FC-4532-46FA-AB97-49CBDD16F0D0}"/>
              </a:ext>
            </a:extLst>
          </p:cNvPr>
          <p:cNvSpPr/>
          <p:nvPr/>
        </p:nvSpPr>
        <p:spPr>
          <a:xfrm>
            <a:off x="1434353" y="4739262"/>
            <a:ext cx="2581835" cy="1654924"/>
          </a:xfrm>
          <a:prstGeom prst="wedgeEllipseCallout">
            <a:avLst>
              <a:gd name="adj1" fmla="val 77635"/>
              <a:gd name="adj2" fmla="val -38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блачко с текстом: овальное 3">
            <a:extLst>
              <a:ext uri="{FF2B5EF4-FFF2-40B4-BE49-F238E27FC236}">
                <a16:creationId xmlns:a16="http://schemas.microsoft.com/office/drawing/2014/main" id="{8170E6A3-6FF0-4973-B28A-3BF9A27538E0}"/>
              </a:ext>
            </a:extLst>
          </p:cNvPr>
          <p:cNvSpPr/>
          <p:nvPr/>
        </p:nvSpPr>
        <p:spPr>
          <a:xfrm>
            <a:off x="8125925" y="3358397"/>
            <a:ext cx="2581835" cy="1654924"/>
          </a:xfrm>
          <a:prstGeom prst="wedgeEllipseCallout">
            <a:avLst>
              <a:gd name="adj1" fmla="val -95629"/>
              <a:gd name="adj2" fmla="val 5410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лачко с текстом: овальное 2">
            <a:extLst>
              <a:ext uri="{FF2B5EF4-FFF2-40B4-BE49-F238E27FC236}">
                <a16:creationId xmlns:a16="http://schemas.microsoft.com/office/drawing/2014/main" id="{FB64D5E6-2CA9-4740-A310-0AEA5A12E5AA}"/>
              </a:ext>
            </a:extLst>
          </p:cNvPr>
          <p:cNvSpPr/>
          <p:nvPr/>
        </p:nvSpPr>
        <p:spPr>
          <a:xfrm>
            <a:off x="2877178" y="3406503"/>
            <a:ext cx="2097372" cy="1513717"/>
          </a:xfrm>
          <a:prstGeom prst="wedgeEllipseCallout">
            <a:avLst>
              <a:gd name="adj1" fmla="val 55249"/>
              <a:gd name="adj2" fmla="val 5006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0F7D42-46C7-4BD0-AEA5-2370F2737601}"/>
              </a:ext>
            </a:extLst>
          </p:cNvPr>
          <p:cNvSpPr txBox="1">
            <a:spLocks/>
          </p:cNvSpPr>
          <p:nvPr/>
        </p:nvSpPr>
        <p:spPr>
          <a:xfrm>
            <a:off x="1539689" y="125506"/>
            <a:ext cx="9112622" cy="90543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2060"/>
                </a:solidFill>
              </a:rPr>
              <a:t>3. Сравнительный и критический разбор основных средств и препаратов, и их роли в комплексном подходе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7D3E9593-F180-4D6E-9953-F75F7498988E}"/>
              </a:ext>
            </a:extLst>
          </p:cNvPr>
          <p:cNvSpPr txBox="1">
            <a:spLocks/>
          </p:cNvSpPr>
          <p:nvPr/>
        </p:nvSpPr>
        <p:spPr>
          <a:xfrm>
            <a:off x="268941" y="1314414"/>
            <a:ext cx="11514563" cy="204398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/>
              <a:t>Теперь давайте разберемся с «препаратами» от грызунов -  что работает, а что нет?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 </a:t>
            </a:r>
            <a:r>
              <a:rPr lang="ru-RU" sz="2400" i="1" dirty="0"/>
              <a:t>Что можно и нужно использовать – Эффективные и доступные средства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i="1" dirty="0"/>
              <a:t>Что дорого, но иногда необходимо – Профессиональные препараты и </a:t>
            </a:r>
            <a:r>
              <a:rPr lang="ru-RU" sz="2400" i="1" dirty="0" err="1"/>
              <a:t>отпугиватели</a:t>
            </a:r>
            <a:endParaRPr lang="ru-RU" sz="2400" i="1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sz="2400" i="1" dirty="0"/>
              <a:t>Что не работает (плацебо) – мифы и бесполезные покупки</a:t>
            </a:r>
          </a:p>
          <a:p>
            <a:endParaRPr lang="ru-RU" sz="2400" dirty="0"/>
          </a:p>
        </p:txBody>
      </p:sp>
      <p:pic>
        <p:nvPicPr>
          <p:cNvPr id="4098" name="Picture 2" descr="Ловушка Для Мыши — стоковые фотографии и другие картинки Без людей - Без  людей, Белый, Белый фон - iStock">
            <a:extLst>
              <a:ext uri="{FF2B5EF4-FFF2-40B4-BE49-F238E27FC236}">
                <a16:creationId xmlns:a16="http://schemas.microsoft.com/office/drawing/2014/main" id="{01089359-2B8E-4AE5-9362-5A8C836B5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5224" y="3632455"/>
            <a:ext cx="1663235" cy="1106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Отрава для крыс: обзор различных видов ядов">
            <a:extLst>
              <a:ext uri="{FF2B5EF4-FFF2-40B4-BE49-F238E27FC236}">
                <a16:creationId xmlns:a16="http://schemas.microsoft.com/office/drawing/2014/main" id="{8DEC04C0-0CF4-477F-B3FA-73D4D88A3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2937" y="5038920"/>
            <a:ext cx="1447162" cy="108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Мышеловка живоловка - интернет магазин Подворье">
            <a:extLst>
              <a:ext uri="{FF2B5EF4-FFF2-40B4-BE49-F238E27FC236}">
                <a16:creationId xmlns:a16="http://schemas.microsoft.com/office/drawing/2014/main" id="{0CAD1DF4-1819-46D5-8B28-2F33974EF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527" y="3747169"/>
            <a:ext cx="1252538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Интеллектуальная игра «Эврика» | Уроки">
            <a:extLst>
              <a:ext uri="{FF2B5EF4-FFF2-40B4-BE49-F238E27FC236}">
                <a16:creationId xmlns:a16="http://schemas.microsoft.com/office/drawing/2014/main" id="{0227F781-BDB2-48EB-A699-650F8656B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950" y="4851320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Облачко с текстом: овальное 13">
            <a:extLst>
              <a:ext uri="{FF2B5EF4-FFF2-40B4-BE49-F238E27FC236}">
                <a16:creationId xmlns:a16="http://schemas.microsoft.com/office/drawing/2014/main" id="{4DA0926F-387A-41EC-9E1E-5D5C46C96B09}"/>
              </a:ext>
            </a:extLst>
          </p:cNvPr>
          <p:cNvSpPr/>
          <p:nvPr/>
        </p:nvSpPr>
        <p:spPr>
          <a:xfrm>
            <a:off x="8293660" y="4920220"/>
            <a:ext cx="2414100" cy="1426912"/>
          </a:xfrm>
          <a:prstGeom prst="wedgeEllipseCallout">
            <a:avLst>
              <a:gd name="adj1" fmla="val -95629"/>
              <a:gd name="adj2" fmla="val 5410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Ультразвуковой отпугиватель Ястреб 1200 PRO купить оптом и в розницу в СПб">
            <a:extLst>
              <a:ext uri="{FF2B5EF4-FFF2-40B4-BE49-F238E27FC236}">
                <a16:creationId xmlns:a16="http://schemas.microsoft.com/office/drawing/2014/main" id="{16C324EE-175D-4928-94B7-C22E17C3F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197" y="3486491"/>
            <a:ext cx="1150080" cy="115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Векторы на тему «Дератизация» — скачивайте бесплатные векторы высокого  качества на Freepik | Freepik">
            <a:extLst>
              <a:ext uri="{FF2B5EF4-FFF2-40B4-BE49-F238E27FC236}">
                <a16:creationId xmlns:a16="http://schemas.microsoft.com/office/drawing/2014/main" id="{320C9770-B178-411A-8727-7D1F0262E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7321" y="5138847"/>
            <a:ext cx="1241138" cy="1076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F5E4626-77FF-4E61-ADEB-810A1EFFA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291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2">
            <a:extLst>
              <a:ext uri="{FF2B5EF4-FFF2-40B4-BE49-F238E27FC236}">
                <a16:creationId xmlns:a16="http://schemas.microsoft.com/office/drawing/2014/main" id="{EB658DF8-0F14-4429-8F14-8E8E5C56E3EE}"/>
              </a:ext>
            </a:extLst>
          </p:cNvPr>
          <p:cNvSpPr txBox="1">
            <a:spLocks/>
          </p:cNvSpPr>
          <p:nvPr/>
        </p:nvSpPr>
        <p:spPr>
          <a:xfrm>
            <a:off x="186712" y="1152381"/>
            <a:ext cx="9112622" cy="29083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ru-RU" sz="2000" dirty="0">
                <a:solidFill>
                  <a:srgbClr val="C00000"/>
                </a:solidFill>
              </a:rPr>
              <a:t>Можно/нужно</a:t>
            </a:r>
          </a:p>
          <a:p>
            <a:pPr>
              <a:lnSpc>
                <a:spcPct val="100000"/>
              </a:lnSpc>
            </a:pPr>
            <a:r>
              <a:rPr lang="ru-RU" sz="2000" i="1" dirty="0">
                <a:solidFill>
                  <a:srgbClr val="002060"/>
                </a:solidFill>
              </a:rPr>
              <a:t>Мышеловки и все их современные вариации: клеевые ловушки, контейнера с ядами, </a:t>
            </a:r>
            <a:r>
              <a:rPr lang="ru-RU" sz="2000" i="1" dirty="0" err="1">
                <a:solidFill>
                  <a:srgbClr val="002060"/>
                </a:solidFill>
              </a:rPr>
              <a:t>живоловки</a:t>
            </a:r>
            <a:r>
              <a:rPr lang="ru-RU" sz="2000" b="1" i="1" dirty="0">
                <a:solidFill>
                  <a:srgbClr val="002060"/>
                </a:solidFill>
              </a:rPr>
              <a:t>.</a:t>
            </a:r>
            <a:r>
              <a:rPr lang="ru-RU" sz="2000" dirty="0">
                <a:solidFill>
                  <a:schemeClr val="tx1"/>
                </a:solidFill>
              </a:rPr>
              <a:t> Тут эффективность доказывать не надо (она очевидна), но это все-таки пассивный точечный отстрел, если у вас уже целые колонии мышей, то… К тому же, демонстрация данных устройств клиентам в торговых залах, кухнях, кафе, инспекторам СЭС на пищевых складах, может привести к тяжелым последствиям для Вашего бизнеса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5D2E335-C43D-47D8-93E0-04127D78D3EA}"/>
              </a:ext>
            </a:extLst>
          </p:cNvPr>
          <p:cNvSpPr txBox="1">
            <a:spLocks/>
          </p:cNvSpPr>
          <p:nvPr/>
        </p:nvSpPr>
        <p:spPr>
          <a:xfrm>
            <a:off x="1539689" y="125506"/>
            <a:ext cx="9112622" cy="90543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2060"/>
                </a:solidFill>
              </a:rPr>
              <a:t>3.1. Сравнительный и критический разбор основных средств и препаратов, и их роли в комплексном подходе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6F3FE725-2689-4B48-A18D-4FC4D2A0C3A2}"/>
              </a:ext>
            </a:extLst>
          </p:cNvPr>
          <p:cNvSpPr txBox="1">
            <a:spLocks/>
          </p:cNvSpPr>
          <p:nvPr/>
        </p:nvSpPr>
        <p:spPr>
          <a:xfrm>
            <a:off x="268941" y="5692388"/>
            <a:ext cx="11762177" cy="9144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Вывод:</a:t>
            </a:r>
            <a:r>
              <a:rPr lang="ru-RU" sz="2000" i="1" dirty="0"/>
              <a:t> может решить проблему, если речь идет о нескольких мышах, во всех остальных случаях просто вспомогательное средство ограничения темпа роста популяции</a:t>
            </a:r>
          </a:p>
          <a:p>
            <a:endParaRPr lang="ru-RU" sz="2400" dirty="0"/>
          </a:p>
        </p:txBody>
      </p:sp>
      <p:pic>
        <p:nvPicPr>
          <p:cNvPr id="1026" name="Picture 2" descr="Мышеловка–клетка (ловушка) - купить в Москве, цены на Мегамаркет |  600005622701">
            <a:extLst>
              <a:ext uri="{FF2B5EF4-FFF2-40B4-BE49-F238E27FC236}">
                <a16:creationId xmlns:a16="http://schemas.microsoft.com/office/drawing/2014/main" id="{4A306F9D-F290-4EE9-86B0-A5DED545E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919" y="3594847"/>
            <a:ext cx="2852181" cy="1897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1 шт., многоразовые ловушки для крыс, ловушки для мышей, мышеловка,  приманка, пружинная ловушка для грызунов Купить дешево на Joom">
            <a:extLst>
              <a:ext uri="{FF2B5EF4-FFF2-40B4-BE49-F238E27FC236}">
                <a16:creationId xmlns:a16="http://schemas.microsoft.com/office/drawing/2014/main" id="{A13395EB-5FFA-492F-8162-14360759A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1516" y="1618411"/>
            <a:ext cx="2442322" cy="2442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леевая Ловушка для мышей Клейкий Приговор, мышеловка в Москве – цены,  характеристики, отзывы">
            <a:extLst>
              <a:ext uri="{FF2B5EF4-FFF2-40B4-BE49-F238E27FC236}">
                <a16:creationId xmlns:a16="http://schemas.microsoft.com/office/drawing/2014/main" id="{290ED703-C210-4C60-9A83-5C6717280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2113" y="3364213"/>
            <a:ext cx="3000789" cy="2247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0DA7668-A477-4EEE-B969-9FC9D9828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073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5FBC5-76B5-49DD-B938-AE78A1CEE2CD}"/>
              </a:ext>
            </a:extLst>
          </p:cNvPr>
          <p:cNvSpPr txBox="1">
            <a:spLocks/>
          </p:cNvSpPr>
          <p:nvPr/>
        </p:nvSpPr>
        <p:spPr>
          <a:xfrm>
            <a:off x="1539689" y="125506"/>
            <a:ext cx="9112622" cy="90543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2060"/>
                </a:solidFill>
              </a:rPr>
              <a:t>3.2. Сравнительный и критический разбор основных средств и препаратов, и их роли в комплексном подходе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7625C7-3C0A-4D56-AA95-8608D29D7371}"/>
              </a:ext>
            </a:extLst>
          </p:cNvPr>
          <p:cNvSpPr txBox="1">
            <a:spLocks/>
          </p:cNvSpPr>
          <p:nvPr/>
        </p:nvSpPr>
        <p:spPr>
          <a:xfrm>
            <a:off x="186712" y="1030941"/>
            <a:ext cx="9405523" cy="32136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ru-RU" sz="2000" dirty="0">
                <a:solidFill>
                  <a:srgbClr val="C00000"/>
                </a:solidFill>
              </a:rPr>
              <a:t>Можно/нужно</a:t>
            </a:r>
          </a:p>
          <a:p>
            <a:pPr>
              <a:lnSpc>
                <a:spcPts val="2000"/>
              </a:lnSpc>
            </a:pPr>
            <a:r>
              <a:rPr lang="ru-RU" sz="2000" i="1" dirty="0">
                <a:solidFill>
                  <a:srgbClr val="002060"/>
                </a:solidFill>
              </a:rPr>
              <a:t>2)Химическая дератизация. фумигация (обработка паром с содержанием ядов)</a:t>
            </a:r>
          </a:p>
          <a:p>
            <a:pPr>
              <a:lnSpc>
                <a:spcPct val="100000"/>
              </a:lnSpc>
            </a:pPr>
            <a:r>
              <a:rPr lang="ru-RU" sz="2000" dirty="0">
                <a:solidFill>
                  <a:schemeClr val="tx1"/>
                </a:solidFill>
              </a:rPr>
              <a:t>Если эти работы будут проводить профессионалы, Вам не стоит опасаться за последствия: они правильно подберут химикаты, без вреда для других живых организмов и продуктов, проведут остальные подготовительные мероприятия, предварительный мониторинг на предмет обнаружения гнезд и укрытий для последующей эвакуации трупов и так далее</a:t>
            </a:r>
          </a:p>
        </p:txBody>
      </p:sp>
      <p:pic>
        <p:nvPicPr>
          <p:cNvPr id="5122" name="Picture 2" descr="Фумигация — уничтожение насекомых и грызунов газовым методом | DezKaDez">
            <a:extLst>
              <a:ext uri="{FF2B5EF4-FFF2-40B4-BE49-F238E27FC236}">
                <a16:creationId xmlns:a16="http://schemas.microsoft.com/office/drawing/2014/main" id="{30F5B348-70BA-41D3-BD64-C9B135EE7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4329" y="1609499"/>
            <a:ext cx="2528047" cy="252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DBFFEF5-AEDD-4FBD-873B-1D3D2E0BB673}"/>
              </a:ext>
            </a:extLst>
          </p:cNvPr>
          <p:cNvSpPr txBox="1"/>
          <p:nvPr/>
        </p:nvSpPr>
        <p:spPr>
          <a:xfrm>
            <a:off x="294994" y="3689248"/>
            <a:ext cx="854336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Мыши будут истреблены точно, но при этом даже там, где Вы не сможете их достать, и даже профессионалы могут их не обнаружить – нет таких технических средств со 100% гарантией</a:t>
            </a:r>
          </a:p>
        </p:txBody>
      </p:sp>
      <p:pic>
        <p:nvPicPr>
          <p:cNvPr id="2050" name="Picture 2" descr="Как избавится от мышей, эффективно и навсегда?">
            <a:extLst>
              <a:ext uri="{FF2B5EF4-FFF2-40B4-BE49-F238E27FC236}">
                <a16:creationId xmlns:a16="http://schemas.microsoft.com/office/drawing/2014/main" id="{22AFDF63-3BA1-4928-AEFC-EAF5ABBD5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8358" y="4333818"/>
            <a:ext cx="2837329" cy="2292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919BF3-ABCA-4D7E-8C3E-C9817E347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11</a:t>
            </a:fld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609EAB-3215-45B6-AEDD-7D6D85F4E405}"/>
              </a:ext>
            </a:extLst>
          </p:cNvPr>
          <p:cNvSpPr txBox="1"/>
          <p:nvPr/>
        </p:nvSpPr>
        <p:spPr>
          <a:xfrm>
            <a:off x="385482" y="5038442"/>
            <a:ext cx="82251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Да и то, что уничтожены все мыши вовсе не значит, что завтра к вам не придут другие. Они же зачем-то раньше приходили? Именно к Вам…</a:t>
            </a:r>
          </a:p>
        </p:txBody>
      </p:sp>
    </p:spTree>
    <p:extLst>
      <p:ext uri="{BB962C8B-B14F-4D97-AF65-F5344CB8AC3E}">
        <p14:creationId xmlns:p14="http://schemas.microsoft.com/office/powerpoint/2010/main" val="2195419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7FFCF1-BD93-40A4-8182-AFBDEC256839}"/>
              </a:ext>
            </a:extLst>
          </p:cNvPr>
          <p:cNvSpPr txBox="1">
            <a:spLocks/>
          </p:cNvSpPr>
          <p:nvPr/>
        </p:nvSpPr>
        <p:spPr>
          <a:xfrm>
            <a:off x="1539689" y="125506"/>
            <a:ext cx="9112622" cy="90543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2060"/>
                </a:solidFill>
              </a:rPr>
              <a:t>3.2 Сравнительный и критический разбор основных средств и препаратов, и их роли в комплексном подходе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A6B70C-CA09-431A-8D17-F640A7A6DE8F}"/>
              </a:ext>
            </a:extLst>
          </p:cNvPr>
          <p:cNvSpPr txBox="1"/>
          <p:nvPr/>
        </p:nvSpPr>
        <p:spPr>
          <a:xfrm>
            <a:off x="332294" y="1937297"/>
            <a:ext cx="89101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Поэтому и сами «химические </a:t>
            </a:r>
            <a:r>
              <a:rPr lang="ru-RU" sz="2000" dirty="0" err="1"/>
              <a:t>дератизаторы</a:t>
            </a:r>
            <a:r>
              <a:rPr lang="ru-RU" sz="2000" dirty="0"/>
              <a:t>» и нормы СанПиН говорят, что по результатам регулярного мониторинга объекта со строгими допусками( наличие следов жизнедеятельности хотя бы одной мыши), такую процедуру нужно проводить каждые 2 месяца. </a:t>
            </a:r>
          </a:p>
        </p:txBody>
      </p:sp>
      <p:pic>
        <p:nvPicPr>
          <p:cNvPr id="4" name="Picture 4" descr="Новый СанПиН">
            <a:extLst>
              <a:ext uri="{FF2B5EF4-FFF2-40B4-BE49-F238E27FC236}">
                <a16:creationId xmlns:a16="http://schemas.microsoft.com/office/drawing/2014/main" id="{B7C2350C-C384-49EA-B632-310718425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7935" y="1179363"/>
            <a:ext cx="2412007" cy="2296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4C6A3B-C574-4854-9CF8-C8F305FD55FB}"/>
              </a:ext>
            </a:extLst>
          </p:cNvPr>
          <p:cNvSpPr txBox="1"/>
          <p:nvPr/>
        </p:nvSpPr>
        <p:spPr>
          <a:xfrm>
            <a:off x="244435" y="3472157"/>
            <a:ext cx="1181361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И это уже становится проблематично -и с точки зрения расходов, и с точки зрения остановки деятельности объекта на время проведения фумигации 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A687845E-F755-45D9-9C2C-30D60AD6BD02}"/>
              </a:ext>
            </a:extLst>
          </p:cNvPr>
          <p:cNvSpPr txBox="1">
            <a:spLocks/>
          </p:cNvSpPr>
          <p:nvPr/>
        </p:nvSpPr>
        <p:spPr>
          <a:xfrm>
            <a:off x="186712" y="5943428"/>
            <a:ext cx="11593230" cy="83099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Вывод:</a:t>
            </a:r>
            <a:r>
              <a:rPr lang="ru-RU" sz="2000" i="1" dirty="0"/>
              <a:t> тотальное решение проблемы, но только в конкретно взятом моменте и с возможными осложнениями</a:t>
            </a:r>
            <a:r>
              <a:rPr lang="ru-RU" sz="2400" i="1" dirty="0"/>
              <a:t>.</a:t>
            </a:r>
          </a:p>
        </p:txBody>
      </p:sp>
      <p:pic>
        <p:nvPicPr>
          <p:cNvPr id="8" name="Picture 4" descr="Закрыты по техническим причинам - Новости | «Непоседа» сеть детских  магазинов">
            <a:extLst>
              <a:ext uri="{FF2B5EF4-FFF2-40B4-BE49-F238E27FC236}">
                <a16:creationId xmlns:a16="http://schemas.microsoft.com/office/drawing/2014/main" id="{902202EE-0708-4A87-9BE2-867FAA261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14" y="4379242"/>
            <a:ext cx="2216523" cy="138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Магазин доводит до банкротства и на замке. Печь не работает в магазине  двери. Банкротство бизнеса и концепция финансового кризиса Иллюстрация  вектора - иллюстрации насчитывающей золотисто, фронт: 201078782">
            <a:extLst>
              <a:ext uri="{FF2B5EF4-FFF2-40B4-BE49-F238E27FC236}">
                <a16:creationId xmlns:a16="http://schemas.microsoft.com/office/drawing/2014/main" id="{DE358E55-391D-4B64-AB24-3F90540FC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483" y="4091761"/>
            <a:ext cx="2687327" cy="178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закрытая дверь магазина с разбитым стеклом и скотчем, иллюстрирующей  банкротство Иллюстрация штока - иллюстрации насчитывающей стекло,  выселение: 325638169">
            <a:extLst>
              <a:ext uri="{FF2B5EF4-FFF2-40B4-BE49-F238E27FC236}">
                <a16:creationId xmlns:a16="http://schemas.microsoft.com/office/drawing/2014/main" id="{1CC4F9D3-4F9C-404A-84E3-E8D445683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6665" y="4234885"/>
            <a:ext cx="1687447" cy="1687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314186C-32FA-428A-999A-0B29BB21E881}"/>
              </a:ext>
            </a:extLst>
          </p:cNvPr>
          <p:cNvSpPr txBox="1"/>
          <p:nvPr/>
        </p:nvSpPr>
        <p:spPr>
          <a:xfrm>
            <a:off x="332294" y="962146"/>
            <a:ext cx="8736291" cy="865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dirty="0">
                <a:solidFill>
                  <a:srgbClr val="C00000"/>
                </a:solidFill>
              </a:rPr>
              <a:t>Можно/нужно</a:t>
            </a:r>
          </a:p>
          <a:p>
            <a:pPr>
              <a:lnSpc>
                <a:spcPts val="2000"/>
              </a:lnSpc>
            </a:pPr>
            <a:r>
              <a:rPr lang="ru-RU" sz="2000" i="1" dirty="0">
                <a:solidFill>
                  <a:srgbClr val="002060"/>
                </a:solidFill>
              </a:rPr>
              <a:t>Химическая дератизация. Фумигация (обработка паром с содержанием ядов)</a:t>
            </a: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3D4CC37C-2E2F-487C-98EA-07F1620D5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5955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A0615A8-228E-4876-86DB-97541B7D657A}"/>
              </a:ext>
            </a:extLst>
          </p:cNvPr>
          <p:cNvSpPr txBox="1">
            <a:spLocks/>
          </p:cNvSpPr>
          <p:nvPr/>
        </p:nvSpPr>
        <p:spPr>
          <a:xfrm>
            <a:off x="1539689" y="125506"/>
            <a:ext cx="9112622" cy="90543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2060"/>
                </a:solidFill>
              </a:rPr>
              <a:t>3. 3. Сравнительный и критический разбор основных средств и препаратов, и их роли в комплексном подходе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712A40BB-4E52-4581-8C7F-5B02320C1EC4}"/>
              </a:ext>
            </a:extLst>
          </p:cNvPr>
          <p:cNvSpPr txBox="1">
            <a:spLocks/>
          </p:cNvSpPr>
          <p:nvPr/>
        </p:nvSpPr>
        <p:spPr>
          <a:xfrm>
            <a:off x="186713" y="1030941"/>
            <a:ext cx="9208300" cy="23039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ru-RU" sz="2000" dirty="0">
                <a:solidFill>
                  <a:srgbClr val="C00000"/>
                </a:solidFill>
              </a:rPr>
              <a:t>Можно/нужно</a:t>
            </a:r>
          </a:p>
          <a:p>
            <a:pPr>
              <a:lnSpc>
                <a:spcPts val="2000"/>
              </a:lnSpc>
            </a:pPr>
            <a:r>
              <a:rPr lang="ru-RU" sz="2000" i="1" dirty="0">
                <a:solidFill>
                  <a:srgbClr val="002060"/>
                </a:solidFill>
              </a:rPr>
              <a:t>Качественные российские ультразвуковые </a:t>
            </a:r>
            <a:r>
              <a:rPr lang="ru-RU" sz="2000" i="1" dirty="0" err="1">
                <a:solidFill>
                  <a:srgbClr val="002060"/>
                </a:solidFill>
              </a:rPr>
              <a:t>отпугиватели</a:t>
            </a:r>
            <a:r>
              <a:rPr lang="ru-RU" sz="2000" i="1" dirty="0">
                <a:solidFill>
                  <a:srgbClr val="002060"/>
                </a:solidFill>
              </a:rPr>
              <a:t> грызунов.</a:t>
            </a:r>
          </a:p>
          <a:p>
            <a:pPr>
              <a:lnSpc>
                <a:spcPct val="100000"/>
              </a:lnSpc>
            </a:pPr>
            <a:r>
              <a:rPr lang="ru-RU" sz="2000" dirty="0">
                <a:solidFill>
                  <a:schemeClr val="tx1"/>
                </a:solidFill>
              </a:rPr>
              <a:t>Почему именно качественные и российские? Потому что должны быть соблюдены технологии. Эффективный ультразвуковой </a:t>
            </a:r>
            <a:r>
              <a:rPr lang="ru-RU" sz="2000" dirty="0" err="1">
                <a:solidFill>
                  <a:schemeClr val="tx1"/>
                </a:solidFill>
              </a:rPr>
              <a:t>отпугиватель</a:t>
            </a:r>
            <a:r>
              <a:rPr lang="ru-RU" sz="2000" dirty="0">
                <a:solidFill>
                  <a:schemeClr val="tx1"/>
                </a:solidFill>
              </a:rPr>
              <a:t> – это не просто генератор ультразвука.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726188-9B30-410C-8DFB-DE691A419ADF}"/>
              </a:ext>
            </a:extLst>
          </p:cNvPr>
          <p:cNvSpPr txBox="1"/>
          <p:nvPr/>
        </p:nvSpPr>
        <p:spPr>
          <a:xfrm>
            <a:off x="186713" y="3060308"/>
            <a:ext cx="811460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Нужна точность настроек именно на те частоты, которые реально воздействуют на психику грызунов. Нужна правильно выстроенная вариативность во избежание эффекта привыкания. В основе того и другого лежат не только фундаментальные научные исследования, но и тщательно проведенные технологические разработки </a:t>
            </a:r>
          </a:p>
        </p:txBody>
      </p:sp>
      <p:pic>
        <p:nvPicPr>
          <p:cNvPr id="1026" name="Picture 2" descr="Ястреб 200 - купить ультразвуковой отпугиватель мышей, крыс, грызунов |  Belton.ru">
            <a:extLst>
              <a:ext uri="{FF2B5EF4-FFF2-40B4-BE49-F238E27FC236}">
                <a16:creationId xmlns:a16="http://schemas.microsoft.com/office/drawing/2014/main" id="{304AD1BF-3ABA-4489-B1E6-28806E7F55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0006" y="4590019"/>
            <a:ext cx="1766331" cy="1766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Ультразвуковой отпугиватель Ястреб 300 для грызунов, летучих мышей, крыс —  купить в интернет-магазине Ястреб. на Яндекс Маркете">
            <a:extLst>
              <a:ext uri="{FF2B5EF4-FFF2-40B4-BE49-F238E27FC236}">
                <a16:creationId xmlns:a16="http://schemas.microsoft.com/office/drawing/2014/main" id="{9F2D2AF5-045D-4450-874E-77382796A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6886" y="1359090"/>
            <a:ext cx="2086710" cy="278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Ультразвуковой отпугиватель Ястреб 1200 PRO купить оптом и в розницу в СПб">
            <a:extLst>
              <a:ext uri="{FF2B5EF4-FFF2-40B4-BE49-F238E27FC236}">
                <a16:creationId xmlns:a16="http://schemas.microsoft.com/office/drawing/2014/main" id="{22C328DD-D488-4B4A-9C71-100E45505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065" y="4473103"/>
            <a:ext cx="3060970" cy="2732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EF7E1DF-FEA4-4F4A-A518-AB74EBFA1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13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4E7B081-5724-4DBD-AD95-FBE0D6D114D2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253415" y="4777030"/>
            <a:ext cx="3748891" cy="195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361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1837D0-0255-4730-96DC-C58E05F37532}"/>
              </a:ext>
            </a:extLst>
          </p:cNvPr>
          <p:cNvSpPr txBox="1">
            <a:spLocks/>
          </p:cNvSpPr>
          <p:nvPr/>
        </p:nvSpPr>
        <p:spPr>
          <a:xfrm>
            <a:off x="1539689" y="125506"/>
            <a:ext cx="9112622" cy="90543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2060"/>
                </a:solidFill>
              </a:rPr>
              <a:t>3.3. Сравнительный и критический разбор основных средств и препаратов, и их роли в комплексном подходе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705421-E71D-425D-B434-A6D91B1768AD}"/>
              </a:ext>
            </a:extLst>
          </p:cNvPr>
          <p:cNvSpPr txBox="1"/>
          <p:nvPr/>
        </p:nvSpPr>
        <p:spPr>
          <a:xfrm>
            <a:off x="292427" y="1901717"/>
            <a:ext cx="7267870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Эффективность доказана научно и исчерпывающе.</a:t>
            </a:r>
          </a:p>
          <a:p>
            <a:endParaRPr lang="ru-RU" sz="20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D9610D-02F9-4AD1-BAE3-B0E4CF1CFF24}"/>
              </a:ext>
            </a:extLst>
          </p:cNvPr>
          <p:cNvSpPr txBox="1"/>
          <p:nvPr/>
        </p:nvSpPr>
        <p:spPr>
          <a:xfrm>
            <a:off x="332294" y="3532678"/>
            <a:ext cx="113525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Научная доказательность эффективности ультразвуковых </a:t>
            </a:r>
            <a:r>
              <a:rPr lang="ru-RU" sz="2000" dirty="0" err="1"/>
              <a:t>отпугивателей</a:t>
            </a:r>
            <a:r>
              <a:rPr lang="ru-RU" sz="2000" dirty="0"/>
              <a:t> от грызунов</a:t>
            </a:r>
          </a:p>
          <a:p>
            <a:r>
              <a:rPr lang="en-US" sz="2000" dirty="0">
                <a:hlinkClick r:id="rId2"/>
              </a:rPr>
              <a:t>https://yastreb-tm.ru/blog?id=16581</a:t>
            </a:r>
            <a:r>
              <a:rPr lang="en-US" sz="2000" dirty="0"/>
              <a:t> </a:t>
            </a:r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Миф о привыкании. Музыка ультразвука   </a:t>
            </a:r>
            <a:r>
              <a:rPr lang="en-US" sz="2000" dirty="0">
                <a:hlinkClick r:id="rId3"/>
              </a:rPr>
              <a:t>https://yastreb-tm.ru/blog?id=22394</a:t>
            </a:r>
            <a:r>
              <a:rPr lang="ru-RU" sz="2000" dirty="0"/>
              <a:t> </a:t>
            </a:r>
          </a:p>
        </p:txBody>
      </p:sp>
      <p:pic>
        <p:nvPicPr>
          <p:cNvPr id="2050" name="Picture 2" descr="Albert einstein photo: смотрите и скачивайте изображения — Яндекс Картинки">
            <a:extLst>
              <a:ext uri="{FF2B5EF4-FFF2-40B4-BE49-F238E27FC236}">
                <a16:creationId xmlns:a16="http://schemas.microsoft.com/office/drawing/2014/main" id="{AB20BFF6-0CB4-47F1-9A50-17B0DF07A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0856" y="1030941"/>
            <a:ext cx="2228850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В жизни не потратить: Маск установил новый рекорд по размерам состояния -  20.12.2025, Sputnik Беларусь">
            <a:extLst>
              <a:ext uri="{FF2B5EF4-FFF2-40B4-BE49-F238E27FC236}">
                <a16:creationId xmlns:a16="http://schemas.microsoft.com/office/drawing/2014/main" id="{DEEE5E5E-37B2-4388-A379-5DE900313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003031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О Неизвестный Джобс">
            <a:extLst>
              <a:ext uri="{FF2B5EF4-FFF2-40B4-BE49-F238E27FC236}">
                <a16:creationId xmlns:a16="http://schemas.microsoft.com/office/drawing/2014/main" id="{EE8EC137-82BC-4B77-8A02-4C12C0260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4706" y="4740466"/>
            <a:ext cx="3012192" cy="2004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52C166-0ED6-4E5B-AFEC-90F2C4EEF3CE}"/>
              </a:ext>
            </a:extLst>
          </p:cNvPr>
          <p:cNvSpPr txBox="1"/>
          <p:nvPr/>
        </p:nvSpPr>
        <p:spPr>
          <a:xfrm>
            <a:off x="254719" y="2424344"/>
            <a:ext cx="904168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Научная доказательность эффективности метода ультразвуковых приборов в борьбе с грызунами Часть 2. Источники и выводы «Западной науки»</a:t>
            </a:r>
            <a:endParaRPr lang="en-US" sz="2000" dirty="0"/>
          </a:p>
          <a:p>
            <a:r>
              <a:rPr lang="en-US" sz="2000" dirty="0">
                <a:hlinkClick r:id="rId7"/>
              </a:rPr>
              <a:t>https://yastreb-tm.ru/blog?id=19035</a:t>
            </a:r>
            <a:r>
              <a:rPr lang="en-US" sz="2000" dirty="0"/>
              <a:t> </a:t>
            </a:r>
            <a:endParaRPr lang="ru-RU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22BC03-3611-4904-9DEB-C6AF68C34119}"/>
              </a:ext>
            </a:extLst>
          </p:cNvPr>
          <p:cNvSpPr txBox="1"/>
          <p:nvPr/>
        </p:nvSpPr>
        <p:spPr>
          <a:xfrm>
            <a:off x="332294" y="962146"/>
            <a:ext cx="8802741" cy="608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dirty="0">
                <a:solidFill>
                  <a:srgbClr val="C00000"/>
                </a:solidFill>
              </a:rPr>
              <a:t>Можно/нужно</a:t>
            </a:r>
          </a:p>
          <a:p>
            <a:pPr>
              <a:lnSpc>
                <a:spcPts val="2000"/>
              </a:lnSpc>
            </a:pPr>
            <a:r>
              <a:rPr lang="ru-RU" sz="2000" i="1" dirty="0">
                <a:solidFill>
                  <a:srgbClr val="002060"/>
                </a:solidFill>
              </a:rPr>
              <a:t>Качественные российские ультразвуковые </a:t>
            </a:r>
            <a:r>
              <a:rPr lang="ru-RU" sz="2000" i="1" dirty="0" err="1">
                <a:solidFill>
                  <a:srgbClr val="002060"/>
                </a:solidFill>
              </a:rPr>
              <a:t>отпугиватели</a:t>
            </a:r>
            <a:r>
              <a:rPr lang="ru-RU" sz="2000" i="1" dirty="0">
                <a:solidFill>
                  <a:srgbClr val="002060"/>
                </a:solidFill>
              </a:rPr>
              <a:t> грызунов.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68E2A15-01C0-4AD9-94A7-90174DD89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14</a:t>
            </a:fld>
            <a:endParaRPr lang="ru-RU"/>
          </a:p>
        </p:txBody>
      </p:sp>
      <p:sp>
        <p:nvSpPr>
          <p:cNvPr id="12" name="Google Shape;70;p9">
            <a:extLst>
              <a:ext uri="{FF2B5EF4-FFF2-40B4-BE49-F238E27FC236}">
                <a16:creationId xmlns:a16="http://schemas.microsoft.com/office/drawing/2014/main" id="{11D0490B-E675-463B-B13C-66D7A8C0E1E8}"/>
              </a:ext>
            </a:extLst>
          </p:cNvPr>
          <p:cNvSpPr/>
          <p:nvPr/>
        </p:nvSpPr>
        <p:spPr>
          <a:xfrm>
            <a:off x="4831977" y="5203677"/>
            <a:ext cx="1963270" cy="1323439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82054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03FF93-BE11-4866-B980-D5E806E579F2}"/>
              </a:ext>
            </a:extLst>
          </p:cNvPr>
          <p:cNvSpPr txBox="1">
            <a:spLocks/>
          </p:cNvSpPr>
          <p:nvPr/>
        </p:nvSpPr>
        <p:spPr>
          <a:xfrm>
            <a:off x="1539689" y="125506"/>
            <a:ext cx="9112622" cy="90543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2060"/>
                </a:solidFill>
              </a:rPr>
              <a:t>3.3 Сравнительный и критический разбор основных средств и препаратов, и их роли в комплексном подходе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47DEE8-4035-4CA2-9E6E-E3C54EA0FE1E}"/>
              </a:ext>
            </a:extLst>
          </p:cNvPr>
          <p:cNvSpPr txBox="1"/>
          <p:nvPr/>
        </p:nvSpPr>
        <p:spPr>
          <a:xfrm>
            <a:off x="228235" y="1579101"/>
            <a:ext cx="116825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Тем не менее, даже являясь разработчиками и производителями данных приборов, мы отрицаем, что это «панацея». Как у любой технологии в мире, в отдельно взятом виде, у нее есть свои ограничения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29E9F3-032C-4113-B26D-AC4D11CC2CE3}"/>
              </a:ext>
            </a:extLst>
          </p:cNvPr>
          <p:cNvSpPr txBox="1"/>
          <p:nvPr/>
        </p:nvSpPr>
        <p:spPr>
          <a:xfrm>
            <a:off x="254720" y="2323256"/>
            <a:ext cx="116825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000" dirty="0"/>
              <a:t>Ультразвук подавляет психику грызунов, создает им некомфортные условия, но он их не убивает.</a:t>
            </a:r>
          </a:p>
          <a:p>
            <a:pPr marL="457200" indent="-457200">
              <a:buAutoNum type="arabicPeriod"/>
            </a:pPr>
            <a:r>
              <a:rPr lang="ru-RU" sz="2000" dirty="0"/>
              <a:t>Конечное право – мириться с сильным дискомфортом и постоянным давлением на психику или менять место жительства – остается за грызунами. </a:t>
            </a:r>
          </a:p>
        </p:txBody>
      </p:sp>
      <p:pic>
        <p:nvPicPr>
          <p:cNvPr id="3074" name="Picture 2" descr="Как мыши выбирают себе дом для зимовки: отпугиваем их раз и навсегда">
            <a:extLst>
              <a:ext uri="{FF2B5EF4-FFF2-40B4-BE49-F238E27FC236}">
                <a16:creationId xmlns:a16="http://schemas.microsoft.com/office/drawing/2014/main" id="{D6CEEDBD-C2DC-4947-9D67-D0DC8C1C6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4666" y="4774970"/>
            <a:ext cx="3234118" cy="1727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Фотографии на тему «Мышь бежит» — скачивайте бесплатные изображения  высокого качества | Freepik">
            <a:extLst>
              <a:ext uri="{FF2B5EF4-FFF2-40B4-BE49-F238E27FC236}">
                <a16:creationId xmlns:a16="http://schemas.microsoft.com/office/drawing/2014/main" id="{1AD1DBD9-3E6F-4747-B9A6-50FA7A87A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334" y="3656721"/>
            <a:ext cx="2278679" cy="1497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Звук отпугивающий мышей и крыс. Писк пойманной крысы - YouTube">
            <a:extLst>
              <a:ext uri="{FF2B5EF4-FFF2-40B4-BE49-F238E27FC236}">
                <a16:creationId xmlns:a16="http://schemas.microsoft.com/office/drawing/2014/main" id="{76F1AAC3-B7E6-4E24-99F5-3D6B4AC4F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05" y="5252740"/>
            <a:ext cx="2472005" cy="1384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Звук отпугивающий мышей и крыс. Высокочастотный звук - смотреть онлайн в  поиске Яндекса по Видео">
            <a:extLst>
              <a:ext uri="{FF2B5EF4-FFF2-40B4-BE49-F238E27FC236}">
                <a16:creationId xmlns:a16="http://schemas.microsoft.com/office/drawing/2014/main" id="{6AD7B631-CAEF-44CD-B252-87B3DD06B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486" y="3692261"/>
            <a:ext cx="2136798" cy="1196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Смертельный шум: громкие звуки опасны для сердца - Техно bigmir)net">
            <a:extLst>
              <a:ext uri="{FF2B5EF4-FFF2-40B4-BE49-F238E27FC236}">
                <a16:creationId xmlns:a16="http://schemas.microsoft.com/office/drawing/2014/main" id="{BBEF0F43-BB1F-4597-A703-B3130CD95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013" y="5159089"/>
            <a:ext cx="2914650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D3180016-4C9E-449B-8D6D-36BEC6910C67}"/>
              </a:ext>
            </a:extLst>
          </p:cNvPr>
          <p:cNvSpPr/>
          <p:nvPr/>
        </p:nvSpPr>
        <p:spPr>
          <a:xfrm rot="10800000">
            <a:off x="3438600" y="5679657"/>
            <a:ext cx="897242" cy="265244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C2F0C47E-51C1-4119-A7B3-7C04C41FB0EF}"/>
              </a:ext>
            </a:extLst>
          </p:cNvPr>
          <p:cNvSpPr/>
          <p:nvPr/>
        </p:nvSpPr>
        <p:spPr>
          <a:xfrm rot="13286277">
            <a:off x="4320374" y="4642348"/>
            <a:ext cx="897242" cy="265244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75FD146A-C5AD-4124-8A1A-DCDA705EAFAB}"/>
              </a:ext>
            </a:extLst>
          </p:cNvPr>
          <p:cNvSpPr/>
          <p:nvPr/>
        </p:nvSpPr>
        <p:spPr>
          <a:xfrm rot="18915970">
            <a:off x="5295951" y="4621596"/>
            <a:ext cx="897242" cy="265244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вправо 13">
            <a:extLst>
              <a:ext uri="{FF2B5EF4-FFF2-40B4-BE49-F238E27FC236}">
                <a16:creationId xmlns:a16="http://schemas.microsoft.com/office/drawing/2014/main" id="{2DD8507E-0A47-4117-B331-9AE99D96D133}"/>
              </a:ext>
            </a:extLst>
          </p:cNvPr>
          <p:cNvSpPr/>
          <p:nvPr/>
        </p:nvSpPr>
        <p:spPr>
          <a:xfrm>
            <a:off x="7386834" y="5561814"/>
            <a:ext cx="897242" cy="264219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835F6AF-0B29-4CAB-868D-F64E0E5F165F}"/>
              </a:ext>
            </a:extLst>
          </p:cNvPr>
          <p:cNvSpPr txBox="1"/>
          <p:nvPr/>
        </p:nvSpPr>
        <p:spPr>
          <a:xfrm>
            <a:off x="361477" y="915152"/>
            <a:ext cx="8736291" cy="608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dirty="0">
                <a:solidFill>
                  <a:srgbClr val="C00000"/>
                </a:solidFill>
              </a:rPr>
              <a:t>Можно/нужно</a:t>
            </a:r>
          </a:p>
          <a:p>
            <a:pPr>
              <a:lnSpc>
                <a:spcPts val="2000"/>
              </a:lnSpc>
            </a:pPr>
            <a:r>
              <a:rPr lang="ru-RU" sz="2000" i="1" dirty="0">
                <a:solidFill>
                  <a:srgbClr val="002060"/>
                </a:solidFill>
              </a:rPr>
              <a:t>Качественные российские ультразвуковые </a:t>
            </a:r>
            <a:r>
              <a:rPr lang="ru-RU" sz="2000" i="1" dirty="0" err="1">
                <a:solidFill>
                  <a:srgbClr val="002060"/>
                </a:solidFill>
              </a:rPr>
              <a:t>отпугиватели</a:t>
            </a:r>
            <a:r>
              <a:rPr lang="ru-RU" sz="2000" i="1" dirty="0">
                <a:solidFill>
                  <a:srgbClr val="002060"/>
                </a:solidFill>
              </a:rPr>
              <a:t> грызунов.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5C9F73-F4D8-4194-A621-077CE0ECD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455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DE7CF1-4715-4B74-A8A6-B2262C2E21A4}"/>
              </a:ext>
            </a:extLst>
          </p:cNvPr>
          <p:cNvSpPr txBox="1">
            <a:spLocks/>
          </p:cNvSpPr>
          <p:nvPr/>
        </p:nvSpPr>
        <p:spPr>
          <a:xfrm>
            <a:off x="1539689" y="125506"/>
            <a:ext cx="9112622" cy="90543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2060"/>
                </a:solidFill>
              </a:rPr>
              <a:t>3.3 Сравнительный и критический разбор основных средств и препаратов, и их роли в комплексном подходе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4C2617-0B39-4933-BFD8-55049D961B10}"/>
              </a:ext>
            </a:extLst>
          </p:cNvPr>
          <p:cNvSpPr txBox="1"/>
          <p:nvPr/>
        </p:nvSpPr>
        <p:spPr>
          <a:xfrm>
            <a:off x="220329" y="1713429"/>
            <a:ext cx="1168255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rabicPeriod" startAt="3"/>
            </a:pPr>
            <a:r>
              <a:rPr lang="ru-RU" sz="2000" dirty="0"/>
              <a:t>Мыши могут быть просто глухими. Доля глухих членов популяции одна и та же у всех видов млекопитающих – 10%</a:t>
            </a:r>
          </a:p>
          <a:p>
            <a:pPr marL="457200" indent="-457200">
              <a:buAutoNum type="arabicPeriod" startAt="3"/>
            </a:pPr>
            <a:r>
              <a:rPr lang="ru-RU" sz="2000" dirty="0"/>
              <a:t>Ультразвуковые волны не проникают через толстые стены, бетон, не особо (в пределах 30 градусов) распространяется по вертикали, мягкие предметы (мягкая мебель, изоляция и т.д.) поглощают его.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7062097C-7829-43AB-B4D9-BF1E667D68E4}"/>
              </a:ext>
            </a:extLst>
          </p:cNvPr>
          <p:cNvSpPr txBox="1">
            <a:spLocks/>
          </p:cNvSpPr>
          <p:nvPr/>
        </p:nvSpPr>
        <p:spPr>
          <a:xfrm>
            <a:off x="378757" y="4822234"/>
            <a:ext cx="11682559" cy="171667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Вывод:</a:t>
            </a:r>
            <a:r>
              <a:rPr lang="ru-RU" sz="2000" i="1" dirty="0"/>
              <a:t> Вернемся к сравнению. Условно, «иммуномодулирующие препараты» , вполне способны самостоятельно справиться с проблемой при благоприятных обстоятельствах течения «болезни» и </a:t>
            </a:r>
            <a:r>
              <a:rPr lang="ru-RU" sz="2000" i="1" dirty="0" err="1"/>
              <a:t>эпидокружения</a:t>
            </a:r>
            <a:r>
              <a:rPr lang="ru-RU" sz="2000" i="1" dirty="0"/>
              <a:t>.</a:t>
            </a:r>
          </a:p>
          <a:p>
            <a:pPr marL="0" indent="0">
              <a:buNone/>
            </a:pPr>
            <a:r>
              <a:rPr lang="ru-RU" sz="2000" i="1" dirty="0"/>
              <a:t>В рамках комплексного подхода просто </a:t>
            </a:r>
            <a:r>
              <a:rPr lang="en-US" sz="2000" i="1" dirty="0"/>
              <a:t>must have</a:t>
            </a:r>
            <a:r>
              <a:rPr lang="ru-RU" sz="2000" i="1" dirty="0"/>
              <a:t>: провел фумигацию, навел порядок – поставь ультразвуковые </a:t>
            </a:r>
            <a:r>
              <a:rPr lang="ru-RU" sz="2000" i="1" dirty="0" err="1"/>
              <a:t>отпугиватели</a:t>
            </a:r>
            <a:r>
              <a:rPr lang="ru-RU" sz="2000" i="1" dirty="0"/>
              <a:t>. Тем не менее – это отнюдь не панацея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2B4275-9434-4C02-8D8D-53CF82C5BEFE}"/>
              </a:ext>
            </a:extLst>
          </p:cNvPr>
          <p:cNvSpPr txBox="1"/>
          <p:nvPr/>
        </p:nvSpPr>
        <p:spPr>
          <a:xfrm>
            <a:off x="332294" y="871773"/>
            <a:ext cx="8736291" cy="608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dirty="0">
                <a:solidFill>
                  <a:srgbClr val="C00000"/>
                </a:solidFill>
              </a:rPr>
              <a:t>Можно/нужно</a:t>
            </a:r>
          </a:p>
          <a:p>
            <a:pPr>
              <a:lnSpc>
                <a:spcPts val="2000"/>
              </a:lnSpc>
            </a:pPr>
            <a:r>
              <a:rPr lang="ru-RU" sz="2000" i="1" dirty="0">
                <a:solidFill>
                  <a:srgbClr val="002060"/>
                </a:solidFill>
              </a:rPr>
              <a:t>3)Качественные российские ультразвуковые </a:t>
            </a:r>
            <a:r>
              <a:rPr lang="ru-RU" sz="2000" i="1" dirty="0" err="1">
                <a:solidFill>
                  <a:srgbClr val="002060"/>
                </a:solidFill>
              </a:rPr>
              <a:t>отпугиватели</a:t>
            </a:r>
            <a:r>
              <a:rPr lang="ru-RU" sz="2000" i="1" dirty="0">
                <a:solidFill>
                  <a:srgbClr val="002060"/>
                </a:solidFill>
              </a:rPr>
              <a:t> грызунов.</a:t>
            </a:r>
          </a:p>
        </p:txBody>
      </p:sp>
      <p:pic>
        <p:nvPicPr>
          <p:cNvPr id="4098" name="Picture 2" descr="Что такое ультразвук: все, что следует знать - Kokl.Ua">
            <a:extLst>
              <a:ext uri="{FF2B5EF4-FFF2-40B4-BE49-F238E27FC236}">
                <a16:creationId xmlns:a16="http://schemas.microsoft.com/office/drawing/2014/main" id="{6F408DD7-1692-44C2-8B19-E20C1BC6F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500" y="3100109"/>
            <a:ext cx="3076575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Почему ультразвуковой отпугиватель не помогает?">
            <a:extLst>
              <a:ext uri="{FF2B5EF4-FFF2-40B4-BE49-F238E27FC236}">
                <a16:creationId xmlns:a16="http://schemas.microsoft.com/office/drawing/2014/main" id="{6DBF3F02-3F50-4E9F-A948-23FF99916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355" y="3139483"/>
            <a:ext cx="2905125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D843C3E-CA51-4470-B9FD-D517C422D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0712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6E0D62-8864-4AAE-8B07-C5645712E5A7}"/>
              </a:ext>
            </a:extLst>
          </p:cNvPr>
          <p:cNvSpPr txBox="1"/>
          <p:nvPr/>
        </p:nvSpPr>
        <p:spPr>
          <a:xfrm>
            <a:off x="333750" y="1004995"/>
            <a:ext cx="8426825" cy="878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dirty="0">
                <a:solidFill>
                  <a:srgbClr val="C00000"/>
                </a:solidFill>
              </a:rPr>
              <a:t>Дорого, но придется, если надо</a:t>
            </a:r>
          </a:p>
          <a:p>
            <a:pPr>
              <a:lnSpc>
                <a:spcPts val="2000"/>
              </a:lnSpc>
            </a:pPr>
            <a:r>
              <a:rPr lang="ru-RU" sz="2000" i="1" dirty="0">
                <a:solidFill>
                  <a:srgbClr val="002060"/>
                </a:solidFill>
              </a:rPr>
              <a:t>1) Услуги профессионального </a:t>
            </a:r>
            <a:r>
              <a:rPr lang="ru-RU" sz="2000" i="1" dirty="0" err="1">
                <a:solidFill>
                  <a:srgbClr val="002060"/>
                </a:solidFill>
              </a:rPr>
              <a:t>дератизатора</a:t>
            </a:r>
            <a:r>
              <a:rPr lang="ru-RU" sz="2000" i="1" dirty="0">
                <a:solidFill>
                  <a:srgbClr val="002060"/>
                </a:solidFill>
              </a:rPr>
              <a:t> с закладкой ядов и утилизацией трупов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245412-992A-4BCB-82FD-FD1826680DE3}"/>
              </a:ext>
            </a:extLst>
          </p:cNvPr>
          <p:cNvSpPr txBox="1"/>
          <p:nvPr/>
        </p:nvSpPr>
        <p:spPr>
          <a:xfrm>
            <a:off x="295468" y="1794224"/>
            <a:ext cx="936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Со стороны – увлекательное действо на уровне детектива. В реальности – довольно муторный процесс и при регулярном повторении не дешевый.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30BDCC-0FA6-4150-A2A7-1809A7B7509C}"/>
              </a:ext>
            </a:extLst>
          </p:cNvPr>
          <p:cNvSpPr txBox="1"/>
          <p:nvPr/>
        </p:nvSpPr>
        <p:spPr>
          <a:xfrm>
            <a:off x="295468" y="2479469"/>
            <a:ext cx="8426825" cy="352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i="1" dirty="0">
                <a:solidFill>
                  <a:srgbClr val="002060"/>
                </a:solidFill>
              </a:rPr>
              <a:t>2) ОЗДС – охранно-заградительные дератизационные системы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80C496-A2B3-496E-9CAD-0EB72102E08F}"/>
              </a:ext>
            </a:extLst>
          </p:cNvPr>
          <p:cNvSpPr txBox="1"/>
          <p:nvPr/>
        </p:nvSpPr>
        <p:spPr>
          <a:xfrm>
            <a:off x="228234" y="2867235"/>
            <a:ext cx="863785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Представляют собой токопроводящие барьерные ленты, подключенные к преобразователю тока. Ток по лентам идет под низким напряжением, чувствителен сильно только для мышей. Их не убивает, но пройти через барьер они реально на смогут.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3CFD4E-50B7-4155-877A-4F61866F9391}"/>
              </a:ext>
            </a:extLst>
          </p:cNvPr>
          <p:cNvSpPr txBox="1"/>
          <p:nvPr/>
        </p:nvSpPr>
        <p:spPr>
          <a:xfrm>
            <a:off x="228234" y="4210971"/>
            <a:ext cx="9570190" cy="865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dirty="0">
                <a:solidFill>
                  <a:srgbClr val="002060"/>
                </a:solidFill>
              </a:rPr>
              <a:t>На этом достоинства технологии заканчиваются</a:t>
            </a:r>
          </a:p>
          <a:p>
            <a:pPr>
              <a:lnSpc>
                <a:spcPts val="2000"/>
              </a:lnSpc>
            </a:pPr>
            <a:r>
              <a:rPr lang="ru-RU" sz="2000" dirty="0"/>
              <a:t>Сами ленты стоят несколько тысяч рублей за погонный метр. Профессиональные установщики берут очень дорого только за проект. Мыши становятся золотыми.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76B964-4359-48EC-9005-9BA7899D1A81}"/>
              </a:ext>
            </a:extLst>
          </p:cNvPr>
          <p:cNvSpPr txBox="1"/>
          <p:nvPr/>
        </p:nvSpPr>
        <p:spPr>
          <a:xfrm>
            <a:off x="228234" y="5103318"/>
            <a:ext cx="9686731" cy="1378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dirty="0">
                <a:solidFill>
                  <a:srgbClr val="C00000"/>
                </a:solidFill>
              </a:rPr>
              <a:t>К тому же, это все-таки электричество</a:t>
            </a:r>
          </a:p>
          <a:p>
            <a:pPr>
              <a:lnSpc>
                <a:spcPts val="2000"/>
              </a:lnSpc>
            </a:pPr>
            <a:r>
              <a:rPr lang="ru-RU" sz="2000" dirty="0"/>
              <a:t>Нельзя применять в зонах активного трафика (движения), в помещениях с высокой влажностью, пожароопасностью и т.д.</a:t>
            </a:r>
          </a:p>
          <a:p>
            <a:pPr>
              <a:lnSpc>
                <a:spcPts val="2000"/>
              </a:lnSpc>
            </a:pPr>
            <a:r>
              <a:rPr lang="ru-RU" sz="2000" dirty="0"/>
              <a:t>Тем не менее, если Вам надо наверняка перекрыть доступ грызунам к чему-то дорогому и ценному, то почему бы и нет?</a:t>
            </a:r>
          </a:p>
        </p:txBody>
      </p:sp>
      <p:pic>
        <p:nvPicPr>
          <p:cNvPr id="2050" name="Picture 2" descr="Dead mouse mouse trap, результатов — 3,3 тысячи: изображения, стоковые  фотографии, картинки без лицензионных платежей | Shutterstock">
            <a:extLst>
              <a:ext uri="{FF2B5EF4-FFF2-40B4-BE49-F238E27FC236}">
                <a16:creationId xmlns:a16="http://schemas.microsoft.com/office/drawing/2014/main" id="{6A9D40FF-CAE8-46AD-B042-0A8D8A021E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05"/>
          <a:stretch/>
        </p:blipFill>
        <p:spPr bwMode="auto">
          <a:xfrm>
            <a:off x="9717222" y="758689"/>
            <a:ext cx="1914246" cy="1795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Оборудование ОЗДС — ОЗДС">
            <a:extLst>
              <a:ext uri="{FF2B5EF4-FFF2-40B4-BE49-F238E27FC236}">
                <a16:creationId xmlns:a16="http://schemas.microsoft.com/office/drawing/2014/main" id="{7EDD101C-0C9A-4121-BA2E-B5756E06F3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57" r="19551" b="1507"/>
          <a:stretch/>
        </p:blipFill>
        <p:spPr bwMode="auto">
          <a:xfrm>
            <a:off x="8626008" y="2603479"/>
            <a:ext cx="2344831" cy="1337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Мышь сидит на куче денег со стопками золотых монет | Премиум  AI-сгенерированное изображение">
            <a:extLst>
              <a:ext uri="{FF2B5EF4-FFF2-40B4-BE49-F238E27FC236}">
                <a16:creationId xmlns:a16="http://schemas.microsoft.com/office/drawing/2014/main" id="{24C763DB-8C89-4F2D-A115-8521BD70A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4530" y="4730426"/>
            <a:ext cx="2443328" cy="1625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Знак безопасности «Осторожно! Электрическое напряжение»">
            <a:extLst>
              <a:ext uri="{FF2B5EF4-FFF2-40B4-BE49-F238E27FC236}">
                <a16:creationId xmlns:a16="http://schemas.microsoft.com/office/drawing/2014/main" id="{11C27A3A-0486-4EBD-85A0-CAEF533863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8" t="12293" r="12013" b="17986"/>
          <a:stretch/>
        </p:blipFill>
        <p:spPr bwMode="auto">
          <a:xfrm>
            <a:off x="10970839" y="3623345"/>
            <a:ext cx="886508" cy="847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D33F8E2-32D7-47B0-8EA8-0AD23525A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17</a:t>
            </a:fld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FC3D9C5-3AF1-40EC-A8AA-2F8617867809}"/>
              </a:ext>
            </a:extLst>
          </p:cNvPr>
          <p:cNvSpPr txBox="1"/>
          <p:nvPr/>
        </p:nvSpPr>
        <p:spPr>
          <a:xfrm>
            <a:off x="780645" y="95190"/>
            <a:ext cx="1004786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</a:rPr>
              <a:t>3.4 Сравнительный и критический разбор основных средств и препаратов, и их роли в комплексном подходе</a:t>
            </a:r>
          </a:p>
        </p:txBody>
      </p:sp>
    </p:spTree>
    <p:extLst>
      <p:ext uri="{BB962C8B-B14F-4D97-AF65-F5344CB8AC3E}">
        <p14:creationId xmlns:p14="http://schemas.microsoft.com/office/powerpoint/2010/main" val="37601470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1DFD8E-35F7-435A-93C6-64293FA412F0}"/>
              </a:ext>
            </a:extLst>
          </p:cNvPr>
          <p:cNvSpPr txBox="1"/>
          <p:nvPr/>
        </p:nvSpPr>
        <p:spPr>
          <a:xfrm>
            <a:off x="228235" y="990999"/>
            <a:ext cx="7436589" cy="2147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dirty="0">
                <a:solidFill>
                  <a:srgbClr val="C00000"/>
                </a:solidFill>
              </a:rPr>
              <a:t>Не эффективно/плацебо</a:t>
            </a:r>
          </a:p>
          <a:p>
            <a:pPr marL="457200" indent="-457200">
              <a:lnSpc>
                <a:spcPts val="2000"/>
              </a:lnSpc>
              <a:buAutoNum type="arabicParenR"/>
            </a:pPr>
            <a:r>
              <a:rPr lang="ru-RU" sz="2000" i="1" dirty="0">
                <a:solidFill>
                  <a:srgbClr val="002060"/>
                </a:solidFill>
              </a:rPr>
              <a:t>Кошки.</a:t>
            </a:r>
          </a:p>
          <a:p>
            <a:pPr>
              <a:lnSpc>
                <a:spcPts val="2000"/>
              </a:lnSpc>
            </a:pP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dirty="0"/>
              <a:t>Современные кошки существуют не для того, чтобы уничтожать мышей десятками и сотнями, это давно уже не «дикий хищник».  В лучшем случае, питомец поохотится для забавы иногда. Также не советуем выставлять домашних питомцев на бой с крысами. Сами они не полезут. Исход поединка (учитывая соотношение всех характеристик бойцов на ринге) может быть неоднозначным 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E6188B-C48F-4170-9E25-375A65D77791}"/>
              </a:ext>
            </a:extLst>
          </p:cNvPr>
          <p:cNvSpPr txBox="1"/>
          <p:nvPr/>
        </p:nvSpPr>
        <p:spPr>
          <a:xfrm>
            <a:off x="3248938" y="3429000"/>
            <a:ext cx="4142777" cy="878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i="1" dirty="0">
                <a:solidFill>
                  <a:srgbClr val="002060"/>
                </a:solidFill>
              </a:rPr>
              <a:t>2) </a:t>
            </a:r>
            <a:r>
              <a:rPr lang="ru-RU" sz="2000" dirty="0">
                <a:solidFill>
                  <a:srgbClr val="002060"/>
                </a:solidFill>
              </a:rPr>
              <a:t>«Народные средства»</a:t>
            </a:r>
          </a:p>
          <a:p>
            <a:pPr>
              <a:lnSpc>
                <a:spcPts val="2000"/>
              </a:lnSpc>
            </a:pP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dirty="0"/>
              <a:t>Из раздела «это было бы смешно, если бы не было так грустно</a:t>
            </a:r>
            <a:r>
              <a:rPr lang="ru-RU" sz="2400" dirty="0"/>
              <a:t>»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001B6CB-706E-40BD-940E-1696C4230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4830" y="1064740"/>
            <a:ext cx="3948935" cy="5587071"/>
          </a:xfrm>
          <a:prstGeom prst="rect">
            <a:avLst/>
          </a:prstGeom>
        </p:spPr>
      </p:pic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4FD30168-22F2-40A6-9705-513A0642033C}"/>
              </a:ext>
            </a:extLst>
          </p:cNvPr>
          <p:cNvSpPr/>
          <p:nvPr/>
        </p:nvSpPr>
        <p:spPr>
          <a:xfrm>
            <a:off x="6293222" y="5117546"/>
            <a:ext cx="1247020" cy="467847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Обои для рабочего стола Кота надула крыса фото - Раздел обоев: Прикольные">
            <a:extLst>
              <a:ext uri="{FF2B5EF4-FFF2-40B4-BE49-F238E27FC236}">
                <a16:creationId xmlns:a16="http://schemas.microsoft.com/office/drawing/2014/main" id="{0CAE0AAA-5783-40FF-B669-D8E2FFF95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46" y="3319005"/>
            <a:ext cx="2610003" cy="1954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Северный шаман иллюстрация вектора. иллюстрации насчитывающей чукчи -  45666563">
            <a:extLst>
              <a:ext uri="{FF2B5EF4-FFF2-40B4-BE49-F238E27FC236}">
                <a16:creationId xmlns:a16="http://schemas.microsoft.com/office/drawing/2014/main" id="{B8F3249D-2886-4391-AC45-01D6965612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37"/>
          <a:stretch/>
        </p:blipFill>
        <p:spPr bwMode="auto">
          <a:xfrm>
            <a:off x="3483774" y="4484339"/>
            <a:ext cx="2334860" cy="2202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CC56F71-3CA3-47DE-88EE-063C3EFD4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18</a:t>
            </a:fld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6FD729-6ED1-4D62-A180-E267159A81E7}"/>
              </a:ext>
            </a:extLst>
          </p:cNvPr>
          <p:cNvSpPr txBox="1"/>
          <p:nvPr/>
        </p:nvSpPr>
        <p:spPr>
          <a:xfrm>
            <a:off x="822354" y="44358"/>
            <a:ext cx="1009208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</a:rPr>
              <a:t>3.5 Сравнительный и критический разбор основных средств и препаратов, и их роли в комплексном подходе</a:t>
            </a:r>
          </a:p>
        </p:txBody>
      </p:sp>
    </p:spTree>
    <p:extLst>
      <p:ext uri="{BB962C8B-B14F-4D97-AF65-F5344CB8AC3E}">
        <p14:creationId xmlns:p14="http://schemas.microsoft.com/office/powerpoint/2010/main" val="28133672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73FB19B-43DD-45DF-A6FF-77DA0FA3A84D}"/>
              </a:ext>
            </a:extLst>
          </p:cNvPr>
          <p:cNvSpPr txBox="1"/>
          <p:nvPr/>
        </p:nvSpPr>
        <p:spPr>
          <a:xfrm>
            <a:off x="235885" y="991308"/>
            <a:ext cx="8180659" cy="2147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dirty="0">
                <a:solidFill>
                  <a:srgbClr val="C00000"/>
                </a:solidFill>
              </a:rPr>
              <a:t>Не эффективно/плацебо</a:t>
            </a:r>
          </a:p>
          <a:p>
            <a:pPr>
              <a:lnSpc>
                <a:spcPts val="2000"/>
              </a:lnSpc>
            </a:pPr>
            <a:r>
              <a:rPr lang="ru-RU" sz="2000" i="1" dirty="0">
                <a:solidFill>
                  <a:srgbClr val="002060"/>
                </a:solidFill>
              </a:rPr>
              <a:t>3) Некачественные (особенно китайские) ультразвуковые </a:t>
            </a:r>
            <a:r>
              <a:rPr lang="ru-RU" sz="2000" i="1" dirty="0" err="1">
                <a:solidFill>
                  <a:srgbClr val="002060"/>
                </a:solidFill>
              </a:rPr>
              <a:t>отпугиватели</a:t>
            </a:r>
            <a:r>
              <a:rPr lang="ru-RU" sz="2000" i="1" dirty="0">
                <a:solidFill>
                  <a:srgbClr val="002060"/>
                </a:solidFill>
              </a:rPr>
              <a:t>.</a:t>
            </a:r>
          </a:p>
          <a:p>
            <a:pPr>
              <a:lnSpc>
                <a:spcPts val="2000"/>
              </a:lnSpc>
            </a:pP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dirty="0"/>
              <a:t>Под «некачественными» тут подразумевается полное пренебрежение научными данными (</a:t>
            </a:r>
            <a:r>
              <a:rPr lang="ru-RU" sz="2000" dirty="0" err="1"/>
              <a:t>бихеоверистика</a:t>
            </a:r>
            <a:r>
              <a:rPr lang="ru-RU" sz="2000" dirty="0"/>
              <a:t>) о воздействии конкретных частот и их вариативности на психику грызунов: производителям всяческой электроники некогда вдаваться в подробности, создаем просто «ультразвуковую </a:t>
            </a:r>
            <a:r>
              <a:rPr lang="ru-RU" sz="2000" dirty="0" err="1"/>
              <a:t>шумелку</a:t>
            </a:r>
            <a:r>
              <a:rPr lang="ru-RU" sz="2000" dirty="0"/>
              <a:t>»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4F42DB-8FA0-4724-B2A9-8E4979D9BD06}"/>
              </a:ext>
            </a:extLst>
          </p:cNvPr>
          <p:cNvSpPr txBox="1"/>
          <p:nvPr/>
        </p:nvSpPr>
        <p:spPr>
          <a:xfrm>
            <a:off x="235885" y="3226993"/>
            <a:ext cx="11476774" cy="878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dirty="0"/>
              <a:t>Именно такой подход создал миф о неэффективности всей технологии. В том числе обращайте внимание на динамик прибора – пластиковые «тарелочки» не позволяют получить необходимую точность частот, для этого нужен стальной динамик с пьезокерамическим элементом</a:t>
            </a:r>
            <a:r>
              <a:rPr lang="ru-RU" sz="2400" dirty="0"/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38D899B-FAFB-427A-B368-6CA83FD9C0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46" y="4951390"/>
            <a:ext cx="1404098" cy="10991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BE6738F-EDFC-49BB-8DFD-1913915B04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572" y="4836656"/>
            <a:ext cx="945651" cy="142739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5B604D4-E095-457E-B9D6-4691982F00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060" y="4836656"/>
            <a:ext cx="1488311" cy="128666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32CBA4E-E848-4FF6-9F56-3874D1EC89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134" y="4951390"/>
            <a:ext cx="684399" cy="1057202"/>
          </a:xfrm>
          <a:prstGeom prst="rect">
            <a:avLst/>
          </a:prstGeom>
        </p:spPr>
      </p:pic>
      <p:pic>
        <p:nvPicPr>
          <p:cNvPr id="4102" name="Picture 6" descr="Музыкальный инструмент варган: история и фото">
            <a:extLst>
              <a:ext uri="{FF2B5EF4-FFF2-40B4-BE49-F238E27FC236}">
                <a16:creationId xmlns:a16="http://schemas.microsoft.com/office/drawing/2014/main" id="{B50A32D3-F1ED-4C77-AF6B-DC3C4CA53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041" y="1346903"/>
            <a:ext cx="2390027" cy="1590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78EFBB1-CD35-4AB9-B43E-10CB960148CE}"/>
              </a:ext>
            </a:extLst>
          </p:cNvPr>
          <p:cNvSpPr txBox="1"/>
          <p:nvPr/>
        </p:nvSpPr>
        <p:spPr>
          <a:xfrm>
            <a:off x="1917878" y="4307101"/>
            <a:ext cx="4178121" cy="376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800" b="1" dirty="0">
                <a:solidFill>
                  <a:srgbClr val="C00000"/>
                </a:solidFill>
              </a:rPr>
              <a:t>Правильный динамик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609EF58-D7DB-43AF-B606-4A09C007D8B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69" r="16812"/>
          <a:stretch/>
        </p:blipFill>
        <p:spPr>
          <a:xfrm>
            <a:off x="7623517" y="4120162"/>
            <a:ext cx="3836895" cy="2536758"/>
          </a:xfrm>
          <a:prstGeom prst="rect">
            <a:avLst/>
          </a:prstGeom>
        </p:spPr>
      </p:pic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BB83AD99-5196-492D-A387-E7B9A44A1AC6}"/>
              </a:ext>
            </a:extLst>
          </p:cNvPr>
          <p:cNvSpPr/>
          <p:nvPr/>
        </p:nvSpPr>
        <p:spPr>
          <a:xfrm>
            <a:off x="331694" y="4264058"/>
            <a:ext cx="6517341" cy="245371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Знак ''минус'' 26">
            <a:extLst>
              <a:ext uri="{FF2B5EF4-FFF2-40B4-BE49-F238E27FC236}">
                <a16:creationId xmlns:a16="http://schemas.microsoft.com/office/drawing/2014/main" id="{47A975B2-272F-4369-98F6-0B4C85F5E6CC}"/>
              </a:ext>
            </a:extLst>
          </p:cNvPr>
          <p:cNvSpPr/>
          <p:nvPr/>
        </p:nvSpPr>
        <p:spPr>
          <a:xfrm rot="1979045">
            <a:off x="6750058" y="4946600"/>
            <a:ext cx="5552958" cy="830329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Знак ''минус'' 30">
            <a:extLst>
              <a:ext uri="{FF2B5EF4-FFF2-40B4-BE49-F238E27FC236}">
                <a16:creationId xmlns:a16="http://schemas.microsoft.com/office/drawing/2014/main" id="{29E7866C-92AA-456F-A58F-B2E82A50C416}"/>
              </a:ext>
            </a:extLst>
          </p:cNvPr>
          <p:cNvSpPr/>
          <p:nvPr/>
        </p:nvSpPr>
        <p:spPr>
          <a:xfrm rot="8773851">
            <a:off x="6769495" y="4985029"/>
            <a:ext cx="5521830" cy="830329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47F2012-8FDA-4100-B31A-22F96CA09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19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9A76924-5724-47DE-80EC-6F7555AF30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217" y="59327"/>
            <a:ext cx="10217782" cy="117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7290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A44B54-31C9-4B56-8793-6E191DCFE7DF}"/>
              </a:ext>
            </a:extLst>
          </p:cNvPr>
          <p:cNvSpPr txBox="1"/>
          <p:nvPr/>
        </p:nvSpPr>
        <p:spPr>
          <a:xfrm>
            <a:off x="344966" y="1165418"/>
            <a:ext cx="10832114" cy="1378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dirty="0">
                <a:solidFill>
                  <a:srgbClr val="C00000"/>
                </a:solidFill>
              </a:rPr>
              <a:t>Не эффективно/плацебо</a:t>
            </a:r>
          </a:p>
          <a:p>
            <a:pPr>
              <a:lnSpc>
                <a:spcPts val="2000"/>
              </a:lnSpc>
            </a:pPr>
            <a:endParaRPr lang="ru-RU" sz="2000" dirty="0">
              <a:solidFill>
                <a:srgbClr val="C00000"/>
              </a:solidFill>
            </a:endParaRPr>
          </a:p>
          <a:p>
            <a:pPr>
              <a:lnSpc>
                <a:spcPts val="2000"/>
              </a:lnSpc>
            </a:pPr>
            <a:r>
              <a:rPr lang="ru-RU" sz="2000" i="1" dirty="0">
                <a:solidFill>
                  <a:srgbClr val="002060"/>
                </a:solidFill>
              </a:rPr>
              <a:t>3) Электромагнитные </a:t>
            </a:r>
            <a:r>
              <a:rPr lang="ru-RU" sz="2000" i="1" dirty="0" err="1">
                <a:solidFill>
                  <a:srgbClr val="002060"/>
                </a:solidFill>
              </a:rPr>
              <a:t>отпугиватели</a:t>
            </a:r>
            <a:r>
              <a:rPr lang="ru-RU" sz="2000" i="1" dirty="0">
                <a:solidFill>
                  <a:srgbClr val="002060"/>
                </a:solidFill>
              </a:rPr>
              <a:t>.</a:t>
            </a:r>
          </a:p>
          <a:p>
            <a:pPr>
              <a:lnSpc>
                <a:spcPts val="2000"/>
              </a:lnSpc>
            </a:pP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dirty="0"/>
              <a:t>Не то, чтобы совсем «плацебо», но… Научно доказано, что эффект наступает только на 5-6 неделе использования, и он нестабилен. (</a:t>
            </a:r>
            <a:r>
              <a:rPr lang="en-US" sz="2000" dirty="0">
                <a:hlinkClick r:id="rId2"/>
              </a:rPr>
              <a:t>https://yastreb-tm.ru/blog?id=22679</a:t>
            </a:r>
            <a:r>
              <a:rPr lang="en-US" sz="2000" dirty="0"/>
              <a:t> ). 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33D7BD-08FA-4CE9-BCE2-4D67B883B850}"/>
              </a:ext>
            </a:extLst>
          </p:cNvPr>
          <p:cNvSpPr txBox="1"/>
          <p:nvPr/>
        </p:nvSpPr>
        <p:spPr>
          <a:xfrm>
            <a:off x="344966" y="2536606"/>
            <a:ext cx="9898259" cy="865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dirty="0"/>
              <a:t>Поэтому данную технологию можно использовать в приборах «двойного назначения» в комбинации с ультразвуком, но как самостоятельное решение она практически неэффективна.</a:t>
            </a:r>
          </a:p>
        </p:txBody>
      </p:sp>
      <p:pic>
        <p:nvPicPr>
          <p:cNvPr id="6146" name="Picture 2" descr="ЭЛЕКТРОМАГНИТНОЕ ИЗЛУЧЕНИЕ. ВЛИЯНИЕ НА ГРЫЗУНОВ.">
            <a:extLst>
              <a:ext uri="{FF2B5EF4-FFF2-40B4-BE49-F238E27FC236}">
                <a16:creationId xmlns:a16="http://schemas.microsoft.com/office/drawing/2014/main" id="{541A0AE5-74B7-49E4-A270-22C8E65F7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34" y="3575655"/>
            <a:ext cx="4204191" cy="170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ЭЛЕКТРОМАГНИТНОЕ ИЗЛУЧЕНИЕ. ВЛИЯНИЕ НА ГРЫЗУНОВ.">
            <a:extLst>
              <a:ext uri="{FF2B5EF4-FFF2-40B4-BE49-F238E27FC236}">
                <a16:creationId xmlns:a16="http://schemas.microsoft.com/office/drawing/2014/main" id="{299450C2-649B-4D7E-A51F-52F265B90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902" y="3187337"/>
            <a:ext cx="3093395" cy="2389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Оригинал - Схема вышивки «Мышь на отдыхе» - Автор «Elena_» - Авторы -  Вышивка крестом">
            <a:extLst>
              <a:ext uri="{FF2B5EF4-FFF2-40B4-BE49-F238E27FC236}">
                <a16:creationId xmlns:a16="http://schemas.microsoft.com/office/drawing/2014/main" id="{DA2BEC95-865A-4B50-910E-06B1352F9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776" y="4500737"/>
            <a:ext cx="2892830" cy="2316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DA1341A-D096-4A2D-8601-325B5A6CA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20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88499BB-86A7-497E-AFE5-8072E54C79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965" y="64202"/>
            <a:ext cx="10217782" cy="117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4726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DA1341A-D096-4A2D-8601-325B5A6CA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21</a:t>
            </a:fld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73F6C2-8433-4EF6-B198-2F697BEA5129}"/>
              </a:ext>
            </a:extLst>
          </p:cNvPr>
          <p:cNvSpPr txBox="1"/>
          <p:nvPr/>
        </p:nvSpPr>
        <p:spPr>
          <a:xfrm>
            <a:off x="654185" y="265358"/>
            <a:ext cx="105812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</a:rPr>
              <a:t>4</a:t>
            </a:r>
            <a:r>
              <a:rPr lang="en-US" sz="2800" dirty="0">
                <a:solidFill>
                  <a:srgbClr val="002060"/>
                </a:solidFill>
              </a:rPr>
              <a:t>. </a:t>
            </a:r>
            <a:r>
              <a:rPr lang="ru-RU" sz="2800" dirty="0">
                <a:solidFill>
                  <a:srgbClr val="002060"/>
                </a:solidFill>
              </a:rPr>
              <a:t>Гигиена и нормы </a:t>
            </a:r>
            <a:r>
              <a:rPr lang="en-US" sz="2800" dirty="0">
                <a:solidFill>
                  <a:srgbClr val="002060"/>
                </a:solidFill>
              </a:rPr>
              <a:t>HACPP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6EEF3F-4AAA-4351-B92D-065BF61668A9}"/>
              </a:ext>
            </a:extLst>
          </p:cNvPr>
          <p:cNvSpPr txBox="1"/>
          <p:nvPr/>
        </p:nvSpPr>
        <p:spPr>
          <a:xfrm>
            <a:off x="381810" y="909695"/>
            <a:ext cx="60943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rgbClr val="C00000"/>
                </a:solidFill>
              </a:rPr>
              <a:t>Не забывайте о «гигиене организма»</a:t>
            </a:r>
            <a:endParaRPr lang="ru-RU" sz="2000" i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7D463ED-546C-40D2-AF06-0EDF627E2E8B}"/>
              </a:ext>
            </a:extLst>
          </p:cNvPr>
          <p:cNvSpPr txBox="1"/>
          <p:nvPr/>
        </p:nvSpPr>
        <p:spPr>
          <a:xfrm>
            <a:off x="381810" y="1429701"/>
            <a:ext cx="10697994" cy="1118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dirty="0"/>
              <a:t>Какое бы решение Вы не приняли, обязательно проведите работу по улучшению «гигиены помещения»: проверьте все возможные укромные места: стены, пол, подпол на предмет путей проникновения грызунов. Устраните доступные им источники питания( по крайней мере с уровня пола). Уже эти, порой простые мероприятия существенно помогут в решении проблемы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1002D7B-1A66-4F97-82AD-955C5829A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333" y="4061956"/>
            <a:ext cx="2939666" cy="240518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09EB514-3628-427D-BB6E-7E2BFEB59705}"/>
              </a:ext>
            </a:extLst>
          </p:cNvPr>
          <p:cNvSpPr txBox="1"/>
          <p:nvPr/>
        </p:nvSpPr>
        <p:spPr>
          <a:xfrm>
            <a:off x="327092" y="2667852"/>
            <a:ext cx="115378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CC0000"/>
                </a:solidFill>
              </a:rPr>
              <a:t>Нормы </a:t>
            </a:r>
            <a:r>
              <a:rPr lang="en-US" sz="2000" dirty="0">
                <a:solidFill>
                  <a:srgbClr val="CC0000"/>
                </a:solidFill>
              </a:rPr>
              <a:t>HACCP. </a:t>
            </a:r>
            <a:r>
              <a:rPr lang="ru-RU" sz="2000" dirty="0">
                <a:solidFill>
                  <a:srgbClr val="CC0000"/>
                </a:solidFill>
              </a:rPr>
              <a:t>Система управления безопасностью пищевой продукции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AE90E4-F708-46DE-9CAA-A8162DBA6882}"/>
              </a:ext>
            </a:extLst>
          </p:cNvPr>
          <p:cNvSpPr txBox="1"/>
          <p:nvPr/>
        </p:nvSpPr>
        <p:spPr>
          <a:xfrm>
            <a:off x="347810" y="3187858"/>
            <a:ext cx="1076599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Полезное практическое знание для любого менеджера и владельца </a:t>
            </a:r>
            <a:r>
              <a:rPr lang="en-US" sz="2000" dirty="0"/>
              <a:t>HORECA </a:t>
            </a:r>
            <a:r>
              <a:rPr lang="ru-RU" sz="2000" dirty="0"/>
              <a:t>и не только. Первое представление можете получить по ссылке: </a:t>
            </a:r>
            <a:r>
              <a:rPr lang="en-US" sz="2000" dirty="0">
                <a:solidFill>
                  <a:srgbClr val="0070C0"/>
                </a:solidFill>
              </a:rPr>
              <a:t>https://yastreb-tm.ru/blog?id=57339</a:t>
            </a:r>
            <a:endParaRPr lang="ru-RU" sz="2000" dirty="0">
              <a:solidFill>
                <a:srgbClr val="0070C0"/>
              </a:solidFill>
            </a:endParaRPr>
          </a:p>
          <a:p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A8EB996-0CB3-469F-9733-E5FE65D8D8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665" y="4243286"/>
            <a:ext cx="3345470" cy="237002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6BCDECA-94ED-4CF5-8B2D-65A455E2CD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8336" y="4625358"/>
            <a:ext cx="1963082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9338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DA1341A-D096-4A2D-8601-325B5A6CA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22</a:t>
            </a:fld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73F6C2-8433-4EF6-B198-2F697BEA5129}"/>
              </a:ext>
            </a:extLst>
          </p:cNvPr>
          <p:cNvSpPr txBox="1"/>
          <p:nvPr/>
        </p:nvSpPr>
        <p:spPr>
          <a:xfrm>
            <a:off x="654185" y="265358"/>
            <a:ext cx="105812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</a:rPr>
              <a:t>5</a:t>
            </a:r>
            <a:r>
              <a:rPr lang="en-US" sz="2800" dirty="0">
                <a:solidFill>
                  <a:srgbClr val="002060"/>
                </a:solidFill>
              </a:rPr>
              <a:t>. </a:t>
            </a:r>
            <a:r>
              <a:rPr lang="ru-RU" sz="2800" dirty="0">
                <a:solidFill>
                  <a:srgbClr val="002060"/>
                </a:solidFill>
              </a:rPr>
              <a:t>Иммунитет и </a:t>
            </a:r>
            <a:r>
              <a:rPr lang="en-US" sz="2800" dirty="0">
                <a:solidFill>
                  <a:srgbClr val="002060"/>
                </a:solidFill>
              </a:rPr>
              <a:t>must have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8D2C8E-A80F-406C-B4ED-A9D871211914}"/>
              </a:ext>
            </a:extLst>
          </p:cNvPr>
          <p:cNvSpPr txBox="1"/>
          <p:nvPr/>
        </p:nvSpPr>
        <p:spPr>
          <a:xfrm>
            <a:off x="770917" y="985205"/>
            <a:ext cx="101629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C00000"/>
                </a:solidFill>
              </a:rPr>
              <a:t>УЛЬТРАЗВУКОВЫЕ ПРИБОРЫ ЯСТРЕБ, как </a:t>
            </a:r>
            <a:r>
              <a:rPr lang="en-US" sz="2000" dirty="0">
                <a:solidFill>
                  <a:srgbClr val="C00000"/>
                </a:solidFill>
              </a:rPr>
              <a:t>must have </a:t>
            </a:r>
            <a:r>
              <a:rPr lang="ru-RU" sz="2000" dirty="0">
                <a:solidFill>
                  <a:srgbClr val="C00000"/>
                </a:solidFill>
              </a:rPr>
              <a:t>комплексного подхода</a:t>
            </a:r>
            <a:endParaRPr lang="ru-RU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C1809A-5F57-4011-AE17-8F72BA7786EE}"/>
              </a:ext>
            </a:extLst>
          </p:cNvPr>
          <p:cNvSpPr txBox="1"/>
          <p:nvPr/>
        </p:nvSpPr>
        <p:spPr>
          <a:xfrm>
            <a:off x="228235" y="1384710"/>
            <a:ext cx="11192848" cy="865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dirty="0"/>
              <a:t>Не только потому, что мы их производим.</a:t>
            </a:r>
          </a:p>
          <a:p>
            <a:pPr>
              <a:lnSpc>
                <a:spcPts val="2000"/>
              </a:lnSpc>
            </a:pPr>
            <a:r>
              <a:rPr lang="ru-RU" sz="2000" dirty="0"/>
              <a:t>Наоборот, мы их производим потому, что мы в них уверены. Согласитесь, что иммуномодулирующие/противовирусные препараты входят в любой современный курс лечения.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EA68EF-4DC8-4F99-9B8B-9C4CD06F1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4282" y="480809"/>
            <a:ext cx="1609483" cy="140829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78F6515-94EF-4E48-86D4-CADC0C0D46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5679" y="863457"/>
            <a:ext cx="1048603" cy="104250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45D3C7F-ADC3-455F-BA60-4896EAF31282}"/>
              </a:ext>
            </a:extLst>
          </p:cNvPr>
          <p:cNvSpPr txBox="1"/>
          <p:nvPr/>
        </p:nvSpPr>
        <p:spPr>
          <a:xfrm>
            <a:off x="228235" y="2481466"/>
            <a:ext cx="10812659" cy="878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dirty="0"/>
              <a:t>Со своей стороны, мы порадуем Вас грамотной консультацией при продажах, а мир – новыми разработками, которые еще смогут существенно сдвинуть линию фронта «вредители </a:t>
            </a:r>
            <a:r>
              <a:rPr lang="en-US" sz="2000" dirty="0"/>
              <a:t>vs</a:t>
            </a:r>
            <a:r>
              <a:rPr lang="ru-RU" sz="2000" dirty="0"/>
              <a:t> человек» в нашу, человеческую пользу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A432658-0BE0-4BD4-A09D-92B6DEB16E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17" y="3429000"/>
            <a:ext cx="1996613" cy="201185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FBDEB3-A1E7-459A-A15D-26F8BD652A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4562" y="3552634"/>
            <a:ext cx="1070042" cy="16609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ADCDEE1-EB86-48B9-B2D9-543F78245166}"/>
              </a:ext>
            </a:extLst>
          </p:cNvPr>
          <p:cNvSpPr txBox="1"/>
          <p:nvPr/>
        </p:nvSpPr>
        <p:spPr>
          <a:xfrm>
            <a:off x="770917" y="5517725"/>
            <a:ext cx="3567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CC0000"/>
                </a:solidFill>
              </a:rPr>
              <a:t>Ястреб 800 </a:t>
            </a:r>
            <a:r>
              <a:rPr lang="en-US" i="1" dirty="0">
                <a:solidFill>
                  <a:srgbClr val="CC0000"/>
                </a:solidFill>
              </a:rPr>
              <a:t>PRO SL. </a:t>
            </a:r>
            <a:r>
              <a:rPr lang="ru-RU" i="1" dirty="0">
                <a:solidFill>
                  <a:srgbClr val="CC0000"/>
                </a:solidFill>
              </a:rPr>
              <a:t>Первый в мире </a:t>
            </a:r>
            <a:r>
              <a:rPr lang="ru-RU" i="1" dirty="0" err="1">
                <a:solidFill>
                  <a:srgbClr val="CC0000"/>
                </a:solidFill>
              </a:rPr>
              <a:t>отпугиватель</a:t>
            </a:r>
            <a:r>
              <a:rPr lang="ru-RU" i="1" dirty="0">
                <a:solidFill>
                  <a:srgbClr val="CC0000"/>
                </a:solidFill>
              </a:rPr>
              <a:t> такого класса на солнечной батарее	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448BDCE-F19C-43A5-B9B1-938C665C90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4556" y="3382273"/>
            <a:ext cx="4964223" cy="319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9380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2">
            <a:extLst>
              <a:ext uri="{FF2B5EF4-FFF2-40B4-BE49-F238E27FC236}">
                <a16:creationId xmlns:a16="http://schemas.microsoft.com/office/drawing/2014/main" id="{B64B684E-8EAF-4C54-B14C-C24C06A38DD4}"/>
              </a:ext>
            </a:extLst>
          </p:cNvPr>
          <p:cNvSpPr txBox="1">
            <a:spLocks/>
          </p:cNvSpPr>
          <p:nvPr/>
        </p:nvSpPr>
        <p:spPr>
          <a:xfrm>
            <a:off x="1001806" y="4310855"/>
            <a:ext cx="8980394" cy="42677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Проблема решаема при правильном подходе!</a:t>
            </a:r>
            <a:endParaRPr lang="ru-RU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93B7F6-ABC1-4BD6-9E31-1E1542B0F0E2}"/>
              </a:ext>
            </a:extLst>
          </p:cNvPr>
          <p:cNvSpPr txBox="1"/>
          <p:nvPr/>
        </p:nvSpPr>
        <p:spPr>
          <a:xfrm>
            <a:off x="337717" y="1355848"/>
            <a:ext cx="8991109" cy="865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dirty="0"/>
              <a:t>Кажется, в данной презентации у нас получилось дать Вам корректные и полные представления и инструменты. Будем рады, если у Вас получится эффективно применить их к конкретно Вашей ситуации</a:t>
            </a:r>
          </a:p>
        </p:txBody>
      </p:sp>
      <p:pic>
        <p:nvPicPr>
          <p:cNvPr id="6150" name="Picture 6" descr="женщина ученый в лабораторном халате делает заметки на белом фоне вектор  PNG , улыбка, наука, костюм Иллюстрация Изображение на Pngtree, Роялти-фри">
            <a:extLst>
              <a:ext uri="{FF2B5EF4-FFF2-40B4-BE49-F238E27FC236}">
                <a16:creationId xmlns:a16="http://schemas.microsoft.com/office/drawing/2014/main" id="{82B67C47-05EE-491B-8CDE-85A211989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200" y="859352"/>
            <a:ext cx="1031025" cy="2280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563169-972E-49C3-90DD-5F4F08053A9F}"/>
              </a:ext>
            </a:extLst>
          </p:cNvPr>
          <p:cNvSpPr txBox="1"/>
          <p:nvPr/>
        </p:nvSpPr>
        <p:spPr>
          <a:xfrm>
            <a:off x="337717" y="2931476"/>
            <a:ext cx="9389943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dirty="0"/>
              <a:t>В любом случае помните</a:t>
            </a:r>
          </a:p>
          <a:p>
            <a:pPr>
              <a:lnSpc>
                <a:spcPts val="2000"/>
              </a:lnSpc>
            </a:pPr>
            <a:r>
              <a:rPr lang="ru-RU" sz="2000" dirty="0"/>
              <a:t>А) панацей нет – работает только разумный комплексный подход</a:t>
            </a:r>
          </a:p>
          <a:p>
            <a:pPr>
              <a:lnSpc>
                <a:spcPts val="2000"/>
              </a:lnSpc>
            </a:pPr>
            <a:r>
              <a:rPr lang="ru-RU" sz="2000" dirty="0"/>
              <a:t>Б)Зато существуют завышенные обещания и неэффективные решения. Их мы тоже Вам описали.</a:t>
            </a:r>
          </a:p>
        </p:txBody>
      </p:sp>
      <p:sp>
        <p:nvSpPr>
          <p:cNvPr id="11" name="Текст 2">
            <a:extLst>
              <a:ext uri="{FF2B5EF4-FFF2-40B4-BE49-F238E27FC236}">
                <a16:creationId xmlns:a16="http://schemas.microsoft.com/office/drawing/2014/main" id="{91C2BD89-A68D-4445-A82D-B52C26C110C6}"/>
              </a:ext>
            </a:extLst>
          </p:cNvPr>
          <p:cNvSpPr txBox="1">
            <a:spLocks/>
          </p:cNvSpPr>
          <p:nvPr/>
        </p:nvSpPr>
        <p:spPr>
          <a:xfrm>
            <a:off x="337717" y="2313935"/>
            <a:ext cx="9144981" cy="4907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ВЫВОД: </a:t>
            </a:r>
            <a:r>
              <a:rPr lang="ru-RU" b="1" i="1" dirty="0">
                <a:solidFill>
                  <a:srgbClr val="C00000"/>
                </a:solidFill>
              </a:rPr>
              <a:t>Комплексный подход к дератизации!</a:t>
            </a:r>
            <a:endParaRPr lang="ru-RU" i="1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DA1341A-D096-4A2D-8601-325B5A6CA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23</a:t>
            </a:fld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94AEBA-676F-42D5-B6D4-8EAA5ED49CF9}"/>
              </a:ext>
            </a:extLst>
          </p:cNvPr>
          <p:cNvSpPr txBox="1"/>
          <p:nvPr/>
        </p:nvSpPr>
        <p:spPr>
          <a:xfrm>
            <a:off x="702823" y="292637"/>
            <a:ext cx="60943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</a:rPr>
              <a:t>6</a:t>
            </a:r>
            <a:r>
              <a:rPr lang="en-US" sz="2800" dirty="0">
                <a:solidFill>
                  <a:srgbClr val="002060"/>
                </a:solidFill>
              </a:rPr>
              <a:t>. </a:t>
            </a:r>
            <a:r>
              <a:rPr lang="ru-RU" sz="2800" dirty="0">
                <a:solidFill>
                  <a:srgbClr val="002060"/>
                </a:solidFill>
              </a:rPr>
              <a:t>Заключение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FC440F-0F2F-48E8-95FD-1732B86743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7994" y="5046911"/>
            <a:ext cx="2017951" cy="143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5644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C15872B-30B1-4569-8D7C-26B8C6B433FD}"/>
              </a:ext>
            </a:extLst>
          </p:cNvPr>
          <p:cNvSpPr txBox="1"/>
          <p:nvPr/>
        </p:nvSpPr>
        <p:spPr>
          <a:xfrm>
            <a:off x="689220" y="673502"/>
            <a:ext cx="9801885" cy="3781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sz="4800" dirty="0">
                <a:latin typeface="Gabriola" panose="04040605051002020D02" pitchFamily="82" charset="0"/>
              </a:rPr>
              <a:t>Искренне Ваши,</a:t>
            </a:r>
          </a:p>
          <a:p>
            <a:pPr algn="ctr">
              <a:lnSpc>
                <a:spcPts val="2000"/>
              </a:lnSpc>
            </a:pPr>
            <a:endParaRPr lang="ru-RU" sz="4800" dirty="0">
              <a:latin typeface="Gabriola" panose="04040605051002020D02" pitchFamily="82" charset="0"/>
            </a:endParaRPr>
          </a:p>
          <a:p>
            <a:pPr algn="ctr">
              <a:lnSpc>
                <a:spcPts val="2000"/>
              </a:lnSpc>
            </a:pPr>
            <a:r>
              <a:rPr lang="ru-RU" sz="4800" dirty="0">
                <a:solidFill>
                  <a:srgbClr val="C00000"/>
                </a:solidFill>
                <a:latin typeface="Gabriola" panose="04040605051002020D02" pitchFamily="82" charset="0"/>
              </a:rPr>
              <a:t> </a:t>
            </a:r>
          </a:p>
          <a:p>
            <a:pPr algn="ctr">
              <a:lnSpc>
                <a:spcPts val="2000"/>
              </a:lnSpc>
            </a:pPr>
            <a:r>
              <a:rPr lang="ru-RU" sz="4800" b="1" dirty="0">
                <a:solidFill>
                  <a:srgbClr val="C00000"/>
                </a:solidFill>
              </a:rPr>
              <a:t>Команда ЯСТРЕБ</a:t>
            </a:r>
          </a:p>
          <a:p>
            <a:pPr algn="ctr">
              <a:lnSpc>
                <a:spcPts val="2000"/>
              </a:lnSpc>
            </a:pPr>
            <a:endParaRPr lang="ru-RU" sz="4800" b="1" dirty="0"/>
          </a:p>
          <a:p>
            <a:pPr algn="ctr">
              <a:lnSpc>
                <a:spcPts val="2000"/>
              </a:lnSpc>
            </a:pPr>
            <a:endParaRPr lang="ru-RU" sz="4800" b="1" dirty="0"/>
          </a:p>
          <a:p>
            <a:pPr algn="ctr">
              <a:lnSpc>
                <a:spcPts val="2000"/>
              </a:lnSpc>
            </a:pPr>
            <a:endParaRPr lang="ru-RU" sz="4800" b="1" dirty="0"/>
          </a:p>
          <a:p>
            <a:pPr algn="ctr">
              <a:lnSpc>
                <a:spcPts val="2000"/>
              </a:lnSpc>
            </a:pPr>
            <a:r>
              <a:rPr lang="ru-RU" sz="4800" dirty="0">
                <a:solidFill>
                  <a:srgbClr val="002060"/>
                </a:solidFill>
              </a:rPr>
              <a:t>НЕПРЕРЫВНОСТЬ УЛУЧШЕНИЙ</a:t>
            </a:r>
          </a:p>
          <a:p>
            <a:pPr algn="ctr">
              <a:lnSpc>
                <a:spcPts val="2000"/>
              </a:lnSpc>
            </a:pPr>
            <a:endParaRPr lang="ru-RU" sz="4800" dirty="0">
              <a:solidFill>
                <a:srgbClr val="002060"/>
              </a:solidFill>
            </a:endParaRPr>
          </a:p>
          <a:p>
            <a:pPr algn="ctr">
              <a:lnSpc>
                <a:spcPts val="2000"/>
              </a:lnSpc>
            </a:pPr>
            <a:endParaRPr lang="ru-RU" sz="4800" dirty="0">
              <a:solidFill>
                <a:srgbClr val="002060"/>
              </a:solidFill>
            </a:endParaRPr>
          </a:p>
          <a:p>
            <a:pPr algn="ctr">
              <a:lnSpc>
                <a:spcPts val="2000"/>
              </a:lnSpc>
            </a:pPr>
            <a:r>
              <a:rPr lang="ru-RU" sz="4800" dirty="0">
                <a:solidFill>
                  <a:srgbClr val="002060"/>
                </a:solidFill>
              </a:rPr>
              <a:t>ВЕРНОСТЬ ПРИНЦИПАМ</a:t>
            </a:r>
          </a:p>
          <a:p>
            <a:pPr algn="ctr">
              <a:lnSpc>
                <a:spcPts val="2000"/>
              </a:lnSpc>
            </a:pPr>
            <a:endParaRPr lang="ru-RU" sz="4800" dirty="0">
              <a:solidFill>
                <a:srgbClr val="002060"/>
              </a:solidFill>
            </a:endParaRPr>
          </a:p>
          <a:p>
            <a:pPr algn="ctr">
              <a:lnSpc>
                <a:spcPts val="2000"/>
              </a:lnSpc>
            </a:pPr>
            <a:endParaRPr lang="ru-RU" sz="4800" dirty="0">
              <a:solidFill>
                <a:srgbClr val="002060"/>
              </a:solidFill>
            </a:endParaRPr>
          </a:p>
          <a:p>
            <a:pPr algn="ctr">
              <a:lnSpc>
                <a:spcPts val="2000"/>
              </a:lnSpc>
            </a:pPr>
            <a:r>
              <a:rPr lang="ru-RU" sz="4800" dirty="0">
                <a:solidFill>
                  <a:srgbClr val="002060"/>
                </a:solidFill>
              </a:rPr>
              <a:t>ВЗГЛЯД В БУДУЩЕЕ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6CE5DD1-D41C-48E1-A5BD-6A99CA328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CA954-1226-4910-9B53-34E8E75F0268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2065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1159</TotalTime>
  <Words>2545</Words>
  <Application>Microsoft Office PowerPoint</Application>
  <PresentationFormat>Широкоэкранный</PresentationFormat>
  <Paragraphs>205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Gabriola</vt:lpstr>
      <vt:lpstr>Symbol</vt:lpstr>
      <vt:lpstr>Wingdings</vt:lpstr>
      <vt:lpstr>Тема Office</vt:lpstr>
      <vt:lpstr>Как защитить свой дом и бизнес от крыс и мышей. Комплексный подход к дератизации</vt:lpstr>
      <vt:lpstr>Оглавление</vt:lpstr>
      <vt:lpstr>1. Постановка проблемы. Почему сложно.</vt:lpstr>
      <vt:lpstr>Презентация PowerPoint</vt:lpstr>
      <vt:lpstr>Презентация PowerPoint</vt:lpstr>
      <vt:lpstr>Презентация PowerPoint</vt:lpstr>
      <vt:lpstr>Презентация PowerPoint</vt:lpstr>
      <vt:lpstr>2. Комплексный подход к дератизации. Современный курс лечения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Тыртышная</dc:creator>
  <cp:lastModifiedBy>Иван Тыртышный</cp:lastModifiedBy>
  <cp:revision>107</cp:revision>
  <dcterms:created xsi:type="dcterms:W3CDTF">2025-12-15T12:11:36Z</dcterms:created>
  <dcterms:modified xsi:type="dcterms:W3CDTF">2026-01-30T09:49:58Z</dcterms:modified>
</cp:coreProperties>
</file>